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 id="2147483808" r:id="rId2"/>
  </p:sldMasterIdLst>
  <p:notesMasterIdLst>
    <p:notesMasterId r:id="rId55"/>
  </p:notesMasterIdLst>
  <p:handoutMasterIdLst>
    <p:handoutMasterId r:id="rId56"/>
  </p:handoutMasterIdLst>
  <p:sldIdLst>
    <p:sldId id="295" r:id="rId3"/>
    <p:sldId id="256" r:id="rId4"/>
    <p:sldId id="257" r:id="rId5"/>
    <p:sldId id="258" r:id="rId6"/>
    <p:sldId id="259" r:id="rId7"/>
    <p:sldId id="261" r:id="rId8"/>
    <p:sldId id="262" r:id="rId9"/>
    <p:sldId id="263" r:id="rId10"/>
    <p:sldId id="265" r:id="rId11"/>
    <p:sldId id="264" r:id="rId12"/>
    <p:sldId id="266" r:id="rId13"/>
    <p:sldId id="267" r:id="rId14"/>
    <p:sldId id="268" r:id="rId15"/>
    <p:sldId id="269" r:id="rId16"/>
    <p:sldId id="311" r:id="rId17"/>
    <p:sldId id="270" r:id="rId18"/>
    <p:sldId id="271" r:id="rId19"/>
    <p:sldId id="272" r:id="rId20"/>
    <p:sldId id="273" r:id="rId21"/>
    <p:sldId id="274" r:id="rId22"/>
    <p:sldId id="275" r:id="rId23"/>
    <p:sldId id="276" r:id="rId24"/>
    <p:sldId id="277" r:id="rId25"/>
    <p:sldId id="279" r:id="rId26"/>
    <p:sldId id="280" r:id="rId27"/>
    <p:sldId id="312" r:id="rId28"/>
    <p:sldId id="313" r:id="rId29"/>
    <p:sldId id="314" r:id="rId30"/>
    <p:sldId id="315" r:id="rId31"/>
    <p:sldId id="316" r:id="rId32"/>
    <p:sldId id="317" r:id="rId33"/>
    <p:sldId id="318" r:id="rId34"/>
    <p:sldId id="319" r:id="rId35"/>
    <p:sldId id="339" r:id="rId36"/>
    <p:sldId id="340" r:id="rId37"/>
    <p:sldId id="341" r:id="rId38"/>
    <p:sldId id="342"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94660"/>
  </p:normalViewPr>
  <p:slideViewPr>
    <p:cSldViewPr snapToGrid="0">
      <p:cViewPr varScale="1">
        <p:scale>
          <a:sx n="81" d="100"/>
          <a:sy n="81" d="100"/>
        </p:scale>
        <p:origin x="658" y="67"/>
      </p:cViewPr>
      <p:guideLst/>
    </p:cSldViewPr>
  </p:slideViewPr>
  <p:outlineViewPr>
    <p:cViewPr>
      <p:scale>
        <a:sx n="33" d="100"/>
        <a:sy n="33" d="100"/>
      </p:scale>
      <p:origin x="0" y="-159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334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30F91-6FD8-4707-A3D4-AF3F355123F1}" type="doc">
      <dgm:prSet loTypeId="urn:microsoft.com/office/officeart/2005/8/layout/cycle7" loCatId="cycle" qsTypeId="urn:microsoft.com/office/officeart/2005/8/quickstyle/simple1" qsCatId="simple" csTypeId="urn:microsoft.com/office/officeart/2005/8/colors/accent1_2" csCatId="accent1" phldr="1"/>
      <dgm:spPr>
        <a:scene3d>
          <a:camera prst="perspectiveContrastingLeftFacing">
            <a:rot lat="513178" lon="1424687" rev="21485273"/>
          </a:camera>
          <a:lightRig rig="soft" dir="t"/>
        </a:scene3d>
      </dgm:spPr>
      <dgm:t>
        <a:bodyPr/>
        <a:lstStyle/>
        <a:p>
          <a:endParaRPr lang="en-GB"/>
        </a:p>
      </dgm:t>
    </dgm:pt>
    <dgm:pt modelId="{CAF1577D-D644-4BE2-8C04-5A8877D451CA}">
      <dgm:prSet phldrT="[Text]"/>
      <dgm:spPr>
        <a:solidFill>
          <a:schemeClr val="accent5"/>
        </a:solidFill>
        <a:effectLst>
          <a:outerShdw blurRad="50800" dist="38100" dir="18900000" algn="bl" rotWithShape="0">
            <a:prstClr val="black">
              <a:alpha val="40000"/>
            </a:prstClr>
          </a:outerShdw>
          <a:reflection blurRad="6350" stA="50000" endA="300" endPos="38500" dist="50800" dir="5400000" sy="-100000" algn="bl" rotWithShape="0"/>
        </a:effectLst>
        <a:scene3d>
          <a:camera prst="perspectiveContrastingLeftFacing">
            <a:rot lat="513178" lon="1424687" rev="21485273"/>
          </a:camera>
          <a:lightRig rig="soft" dir="t"/>
        </a:scene3d>
        <a:sp3d prstMaterial="matte">
          <a:bevelT w="114300" prst="artDeco"/>
          <a:bevelB/>
        </a:sp3d>
      </dgm:spPr>
      <dgm:t>
        <a:bodyPr/>
        <a:lstStyle/>
        <a:p>
          <a:r>
            <a:rPr lang="en-GB" dirty="0" smtClean="0"/>
            <a:t>Enhanced</a:t>
          </a:r>
          <a:endParaRPr lang="en-GB" dirty="0"/>
        </a:p>
      </dgm:t>
    </dgm:pt>
    <dgm:pt modelId="{8175AD98-064A-4365-842C-2EAB676B6514}" type="parTrans" cxnId="{475D4A4C-3031-4745-A0AD-CA1608D28DF5}">
      <dgm:prSet/>
      <dgm:spPr/>
      <dgm:t>
        <a:bodyPr/>
        <a:lstStyle/>
        <a:p>
          <a:endParaRPr lang="en-GB"/>
        </a:p>
      </dgm:t>
    </dgm:pt>
    <dgm:pt modelId="{F279052E-2474-4CB1-A12C-7B5009457B22}" type="sibTrans" cxnId="{475D4A4C-3031-4745-A0AD-CA1608D28DF5}">
      <dgm:prSet/>
      <dgm:spPr>
        <a:scene3d>
          <a:camera prst="perspectiveContrastingLeftFacing">
            <a:rot lat="513178" lon="1424687" rev="21485273"/>
          </a:camera>
          <a:lightRig rig="soft" dir="t"/>
        </a:scene3d>
        <a:sp3d prstMaterial="matte"/>
      </dgm:spPr>
      <dgm:t>
        <a:bodyPr/>
        <a:lstStyle/>
        <a:p>
          <a:endParaRPr lang="en-GB"/>
        </a:p>
      </dgm:t>
    </dgm:pt>
    <dgm:pt modelId="{CD2CD2A9-EA42-46E2-AE39-C6229706C20F}">
      <dgm:prSet phldrT="[Text]"/>
      <dgm:spPr>
        <a:solidFill>
          <a:srgbClr val="FF0000"/>
        </a:solidFill>
        <a:effectLst>
          <a:outerShdw blurRad="50800" dist="38100" dir="18900000" algn="bl" rotWithShape="0">
            <a:prstClr val="black">
              <a:alpha val="40000"/>
            </a:prstClr>
          </a:outerShdw>
          <a:reflection blurRad="6350" stA="50000" endA="300" endPos="38500" dist="50800" dir="5400000" sy="-100000" algn="bl" rotWithShape="0"/>
        </a:effectLst>
        <a:scene3d>
          <a:camera prst="perspectiveContrastingLeftFacing">
            <a:rot lat="513178" lon="1424687" rev="21485273"/>
          </a:camera>
          <a:lightRig rig="soft" dir="t"/>
        </a:scene3d>
        <a:sp3d prstMaterial="matte">
          <a:bevelT w="114300" prst="artDeco"/>
          <a:bevelB/>
        </a:sp3d>
      </dgm:spPr>
      <dgm:t>
        <a:bodyPr/>
        <a:lstStyle/>
        <a:p>
          <a:r>
            <a:rPr lang="en-GB" dirty="0" smtClean="0"/>
            <a:t>Basic</a:t>
          </a:r>
          <a:endParaRPr lang="en-GB" dirty="0"/>
        </a:p>
      </dgm:t>
    </dgm:pt>
    <dgm:pt modelId="{2F4267A2-1F52-4099-AC71-BFA6C641B5FA}" type="parTrans" cxnId="{EA11B2CE-F604-4BB4-95ED-1635C880C90B}">
      <dgm:prSet/>
      <dgm:spPr/>
      <dgm:t>
        <a:bodyPr/>
        <a:lstStyle/>
        <a:p>
          <a:endParaRPr lang="en-GB"/>
        </a:p>
      </dgm:t>
    </dgm:pt>
    <dgm:pt modelId="{9D6DCA2B-3B39-45CA-A2AF-901578E404ED}" type="sibTrans" cxnId="{EA11B2CE-F604-4BB4-95ED-1635C880C90B}">
      <dgm:prSet/>
      <dgm:spPr>
        <a:scene3d>
          <a:camera prst="perspectiveContrastingLeftFacing">
            <a:rot lat="513178" lon="1424687" rev="21485273"/>
          </a:camera>
          <a:lightRig rig="soft" dir="t"/>
        </a:scene3d>
        <a:sp3d prstMaterial="matte"/>
      </dgm:spPr>
      <dgm:t>
        <a:bodyPr/>
        <a:lstStyle/>
        <a:p>
          <a:endParaRPr lang="en-GB"/>
        </a:p>
      </dgm:t>
    </dgm:pt>
    <dgm:pt modelId="{82769D9B-1F0F-4186-8013-D344DF4383E6}">
      <dgm:prSet phldrT="[Text]"/>
      <dgm:spPr>
        <a:solidFill>
          <a:srgbClr val="FFC000"/>
        </a:solidFill>
        <a:effectLst>
          <a:outerShdw blurRad="50800" dist="38100" dir="18900000" algn="bl" rotWithShape="0">
            <a:prstClr val="black">
              <a:alpha val="40000"/>
            </a:prstClr>
          </a:outerShdw>
          <a:reflection blurRad="6350" stA="50000" endA="300" endPos="38500" dist="50800" dir="5400000" sy="-100000" algn="bl" rotWithShape="0"/>
        </a:effectLst>
        <a:scene3d>
          <a:camera prst="perspectiveContrastingLeftFacing">
            <a:rot lat="513178" lon="1424687" rev="21485273"/>
          </a:camera>
          <a:lightRig rig="soft" dir="t"/>
        </a:scene3d>
        <a:sp3d prstMaterial="matte">
          <a:bevelT w="114300" prst="artDeco"/>
          <a:bevelB/>
        </a:sp3d>
      </dgm:spPr>
      <dgm:t>
        <a:bodyPr/>
        <a:lstStyle/>
        <a:p>
          <a:r>
            <a:rPr lang="en-GB" dirty="0" smtClean="0"/>
            <a:t>Standard</a:t>
          </a:r>
          <a:endParaRPr lang="en-GB" dirty="0"/>
        </a:p>
      </dgm:t>
    </dgm:pt>
    <dgm:pt modelId="{E89F8A26-9474-4277-91A0-C3899D39985A}" type="parTrans" cxnId="{B8736531-7051-4F5B-A118-5C4D10BF2D14}">
      <dgm:prSet/>
      <dgm:spPr/>
      <dgm:t>
        <a:bodyPr/>
        <a:lstStyle/>
        <a:p>
          <a:endParaRPr lang="en-GB"/>
        </a:p>
      </dgm:t>
    </dgm:pt>
    <dgm:pt modelId="{A1B756D8-5795-4020-B3CB-316D79A3018C}" type="sibTrans" cxnId="{B8736531-7051-4F5B-A118-5C4D10BF2D14}">
      <dgm:prSet/>
      <dgm:spPr>
        <a:scene3d>
          <a:camera prst="perspectiveContrastingLeftFacing">
            <a:rot lat="513178" lon="1424687" rev="21485273"/>
          </a:camera>
          <a:lightRig rig="soft" dir="t"/>
        </a:scene3d>
        <a:sp3d prstMaterial="matte"/>
      </dgm:spPr>
      <dgm:t>
        <a:bodyPr/>
        <a:lstStyle/>
        <a:p>
          <a:endParaRPr lang="en-GB"/>
        </a:p>
      </dgm:t>
    </dgm:pt>
    <dgm:pt modelId="{DB6F47A7-5FB5-4DA6-891D-44C9B112A900}" type="pres">
      <dgm:prSet presAssocID="{28130F91-6FD8-4707-A3D4-AF3F355123F1}" presName="Name0" presStyleCnt="0">
        <dgm:presLayoutVars>
          <dgm:dir/>
          <dgm:resizeHandles val="exact"/>
        </dgm:presLayoutVars>
      </dgm:prSet>
      <dgm:spPr/>
      <dgm:t>
        <a:bodyPr/>
        <a:lstStyle/>
        <a:p>
          <a:endParaRPr lang="en-GB"/>
        </a:p>
      </dgm:t>
    </dgm:pt>
    <dgm:pt modelId="{BBC4D4FA-C2B2-48D7-8F9D-F98848E8DFA2}" type="pres">
      <dgm:prSet presAssocID="{CAF1577D-D644-4BE2-8C04-5A8877D451CA}" presName="node" presStyleLbl="node1" presStyleIdx="0" presStyleCnt="3" custRadScaleRad="132544" custRadScaleInc="69849">
        <dgm:presLayoutVars>
          <dgm:bulletEnabled val="1"/>
        </dgm:presLayoutVars>
      </dgm:prSet>
      <dgm:spPr/>
      <dgm:t>
        <a:bodyPr/>
        <a:lstStyle/>
        <a:p>
          <a:endParaRPr lang="en-GB"/>
        </a:p>
      </dgm:t>
    </dgm:pt>
    <dgm:pt modelId="{4517D842-C341-4A2A-9329-E4AAAF248699}" type="pres">
      <dgm:prSet presAssocID="{F279052E-2474-4CB1-A12C-7B5009457B22}" presName="sibTrans" presStyleLbl="sibTrans2D1" presStyleIdx="0" presStyleCnt="3"/>
      <dgm:spPr>
        <a:prstGeom prst="rightArrow">
          <a:avLst/>
        </a:prstGeom>
      </dgm:spPr>
      <dgm:t>
        <a:bodyPr/>
        <a:lstStyle/>
        <a:p>
          <a:endParaRPr lang="en-GB"/>
        </a:p>
      </dgm:t>
    </dgm:pt>
    <dgm:pt modelId="{6870E256-5994-4337-9E42-9F613AE0BEEA}" type="pres">
      <dgm:prSet presAssocID="{F279052E-2474-4CB1-A12C-7B5009457B22}" presName="connectorText" presStyleLbl="sibTrans2D1" presStyleIdx="0" presStyleCnt="3"/>
      <dgm:spPr/>
      <dgm:t>
        <a:bodyPr/>
        <a:lstStyle/>
        <a:p>
          <a:endParaRPr lang="en-GB"/>
        </a:p>
      </dgm:t>
    </dgm:pt>
    <dgm:pt modelId="{85453BCF-1309-4639-8B24-9047B4A77044}" type="pres">
      <dgm:prSet presAssocID="{CD2CD2A9-EA42-46E2-AE39-C6229706C20F}" presName="node" presStyleLbl="node1" presStyleIdx="1" presStyleCnt="3">
        <dgm:presLayoutVars>
          <dgm:bulletEnabled val="1"/>
        </dgm:presLayoutVars>
      </dgm:prSet>
      <dgm:spPr/>
      <dgm:t>
        <a:bodyPr/>
        <a:lstStyle/>
        <a:p>
          <a:endParaRPr lang="en-GB"/>
        </a:p>
      </dgm:t>
    </dgm:pt>
    <dgm:pt modelId="{6DD3A470-C81B-4335-BFF2-C49B8BF74917}" type="pres">
      <dgm:prSet presAssocID="{9D6DCA2B-3B39-45CA-A2AF-901578E404ED}" presName="sibTrans" presStyleLbl="sibTrans2D1" presStyleIdx="1" presStyleCnt="3"/>
      <dgm:spPr/>
      <dgm:t>
        <a:bodyPr/>
        <a:lstStyle/>
        <a:p>
          <a:endParaRPr lang="en-GB"/>
        </a:p>
      </dgm:t>
    </dgm:pt>
    <dgm:pt modelId="{8E1A6330-F6AB-4700-9E97-6ECEC334F131}" type="pres">
      <dgm:prSet presAssocID="{9D6DCA2B-3B39-45CA-A2AF-901578E404ED}" presName="connectorText" presStyleLbl="sibTrans2D1" presStyleIdx="1" presStyleCnt="3"/>
      <dgm:spPr/>
      <dgm:t>
        <a:bodyPr/>
        <a:lstStyle/>
        <a:p>
          <a:endParaRPr lang="en-GB"/>
        </a:p>
      </dgm:t>
    </dgm:pt>
    <dgm:pt modelId="{ADFFA828-F589-4737-B6F0-697F79842E48}" type="pres">
      <dgm:prSet presAssocID="{82769D9B-1F0F-4186-8013-D344DF4383E6}" presName="node" presStyleLbl="node1" presStyleIdx="2" presStyleCnt="3" custRadScaleRad="78221" custRadScaleInc="76082">
        <dgm:presLayoutVars>
          <dgm:bulletEnabled val="1"/>
        </dgm:presLayoutVars>
      </dgm:prSet>
      <dgm:spPr/>
      <dgm:t>
        <a:bodyPr/>
        <a:lstStyle/>
        <a:p>
          <a:endParaRPr lang="en-GB"/>
        </a:p>
      </dgm:t>
    </dgm:pt>
    <dgm:pt modelId="{77B83B03-50A8-4416-AB1A-418A97DCCB48}" type="pres">
      <dgm:prSet presAssocID="{A1B756D8-5795-4020-B3CB-316D79A3018C}" presName="sibTrans" presStyleLbl="sibTrans2D1" presStyleIdx="2" presStyleCnt="3"/>
      <dgm:spPr/>
      <dgm:t>
        <a:bodyPr/>
        <a:lstStyle/>
        <a:p>
          <a:endParaRPr lang="en-GB"/>
        </a:p>
      </dgm:t>
    </dgm:pt>
    <dgm:pt modelId="{9B3D551A-DEC3-4B41-859D-94037C420C63}" type="pres">
      <dgm:prSet presAssocID="{A1B756D8-5795-4020-B3CB-316D79A3018C}" presName="connectorText" presStyleLbl="sibTrans2D1" presStyleIdx="2" presStyleCnt="3"/>
      <dgm:spPr/>
      <dgm:t>
        <a:bodyPr/>
        <a:lstStyle/>
        <a:p>
          <a:endParaRPr lang="en-GB"/>
        </a:p>
      </dgm:t>
    </dgm:pt>
  </dgm:ptLst>
  <dgm:cxnLst>
    <dgm:cxn modelId="{F5DEDA84-C37C-4AB0-B3E7-D52E66289EDD}" type="presOf" srcId="{28130F91-6FD8-4707-A3D4-AF3F355123F1}" destId="{DB6F47A7-5FB5-4DA6-891D-44C9B112A900}" srcOrd="0" destOrd="0" presId="urn:microsoft.com/office/officeart/2005/8/layout/cycle7"/>
    <dgm:cxn modelId="{DA6ABD40-3DA3-4A12-892D-B7A7BB1E298E}" type="presOf" srcId="{F279052E-2474-4CB1-A12C-7B5009457B22}" destId="{4517D842-C341-4A2A-9329-E4AAAF248699}" srcOrd="0" destOrd="0" presId="urn:microsoft.com/office/officeart/2005/8/layout/cycle7"/>
    <dgm:cxn modelId="{33366AEC-DF96-4D02-9D08-0FC579875CDC}" type="presOf" srcId="{82769D9B-1F0F-4186-8013-D344DF4383E6}" destId="{ADFFA828-F589-4737-B6F0-697F79842E48}" srcOrd="0" destOrd="0" presId="urn:microsoft.com/office/officeart/2005/8/layout/cycle7"/>
    <dgm:cxn modelId="{F7FF73A4-3DAA-4C97-A1E5-53C96DDF16A3}" type="presOf" srcId="{A1B756D8-5795-4020-B3CB-316D79A3018C}" destId="{77B83B03-50A8-4416-AB1A-418A97DCCB48}" srcOrd="0" destOrd="0" presId="urn:microsoft.com/office/officeart/2005/8/layout/cycle7"/>
    <dgm:cxn modelId="{DF37D92A-C286-4BA7-8652-8CF1B894EB45}" type="presOf" srcId="{F279052E-2474-4CB1-A12C-7B5009457B22}" destId="{6870E256-5994-4337-9E42-9F613AE0BEEA}" srcOrd="1" destOrd="0" presId="urn:microsoft.com/office/officeart/2005/8/layout/cycle7"/>
    <dgm:cxn modelId="{EA11B2CE-F604-4BB4-95ED-1635C880C90B}" srcId="{28130F91-6FD8-4707-A3D4-AF3F355123F1}" destId="{CD2CD2A9-EA42-46E2-AE39-C6229706C20F}" srcOrd="1" destOrd="0" parTransId="{2F4267A2-1F52-4099-AC71-BFA6C641B5FA}" sibTransId="{9D6DCA2B-3B39-45CA-A2AF-901578E404ED}"/>
    <dgm:cxn modelId="{D8D74F6D-947B-4EFB-BA05-79C9306D8F6F}" type="presOf" srcId="{9D6DCA2B-3B39-45CA-A2AF-901578E404ED}" destId="{8E1A6330-F6AB-4700-9E97-6ECEC334F131}" srcOrd="1" destOrd="0" presId="urn:microsoft.com/office/officeart/2005/8/layout/cycle7"/>
    <dgm:cxn modelId="{475D4A4C-3031-4745-A0AD-CA1608D28DF5}" srcId="{28130F91-6FD8-4707-A3D4-AF3F355123F1}" destId="{CAF1577D-D644-4BE2-8C04-5A8877D451CA}" srcOrd="0" destOrd="0" parTransId="{8175AD98-064A-4365-842C-2EAB676B6514}" sibTransId="{F279052E-2474-4CB1-A12C-7B5009457B22}"/>
    <dgm:cxn modelId="{2B209016-E1D4-4961-A08E-83A4E1D4F205}" type="presOf" srcId="{A1B756D8-5795-4020-B3CB-316D79A3018C}" destId="{9B3D551A-DEC3-4B41-859D-94037C420C63}" srcOrd="1" destOrd="0" presId="urn:microsoft.com/office/officeart/2005/8/layout/cycle7"/>
    <dgm:cxn modelId="{DD973131-4709-46DB-8A25-CFD81910F9AD}" type="presOf" srcId="{9D6DCA2B-3B39-45CA-A2AF-901578E404ED}" destId="{6DD3A470-C81B-4335-BFF2-C49B8BF74917}" srcOrd="0" destOrd="0" presId="urn:microsoft.com/office/officeart/2005/8/layout/cycle7"/>
    <dgm:cxn modelId="{B3D4AF1A-0A43-4CEC-8F74-07D01F464154}" type="presOf" srcId="{CAF1577D-D644-4BE2-8C04-5A8877D451CA}" destId="{BBC4D4FA-C2B2-48D7-8F9D-F98848E8DFA2}" srcOrd="0" destOrd="0" presId="urn:microsoft.com/office/officeart/2005/8/layout/cycle7"/>
    <dgm:cxn modelId="{B8736531-7051-4F5B-A118-5C4D10BF2D14}" srcId="{28130F91-6FD8-4707-A3D4-AF3F355123F1}" destId="{82769D9B-1F0F-4186-8013-D344DF4383E6}" srcOrd="2" destOrd="0" parTransId="{E89F8A26-9474-4277-91A0-C3899D39985A}" sibTransId="{A1B756D8-5795-4020-B3CB-316D79A3018C}"/>
    <dgm:cxn modelId="{3A0E47CA-2009-4D59-98B5-777770C4CA04}" type="presOf" srcId="{CD2CD2A9-EA42-46E2-AE39-C6229706C20F}" destId="{85453BCF-1309-4639-8B24-9047B4A77044}" srcOrd="0" destOrd="0" presId="urn:microsoft.com/office/officeart/2005/8/layout/cycle7"/>
    <dgm:cxn modelId="{B9E8464A-B972-4667-9CB2-FE238F2FC365}" type="presParOf" srcId="{DB6F47A7-5FB5-4DA6-891D-44C9B112A900}" destId="{BBC4D4FA-C2B2-48D7-8F9D-F98848E8DFA2}" srcOrd="0" destOrd="0" presId="urn:microsoft.com/office/officeart/2005/8/layout/cycle7"/>
    <dgm:cxn modelId="{F5C35549-87F7-4855-9E74-8A63C78BF02E}" type="presParOf" srcId="{DB6F47A7-5FB5-4DA6-891D-44C9B112A900}" destId="{4517D842-C341-4A2A-9329-E4AAAF248699}" srcOrd="1" destOrd="0" presId="urn:microsoft.com/office/officeart/2005/8/layout/cycle7"/>
    <dgm:cxn modelId="{3B857943-F623-4D8B-A837-8CD793D7BFA7}" type="presParOf" srcId="{4517D842-C341-4A2A-9329-E4AAAF248699}" destId="{6870E256-5994-4337-9E42-9F613AE0BEEA}" srcOrd="0" destOrd="0" presId="urn:microsoft.com/office/officeart/2005/8/layout/cycle7"/>
    <dgm:cxn modelId="{729F4508-130A-4386-9C6C-8230AD4E08FD}" type="presParOf" srcId="{DB6F47A7-5FB5-4DA6-891D-44C9B112A900}" destId="{85453BCF-1309-4639-8B24-9047B4A77044}" srcOrd="2" destOrd="0" presId="urn:microsoft.com/office/officeart/2005/8/layout/cycle7"/>
    <dgm:cxn modelId="{3D1B8777-5CA7-4892-99E1-C54C28B9187E}" type="presParOf" srcId="{DB6F47A7-5FB5-4DA6-891D-44C9B112A900}" destId="{6DD3A470-C81B-4335-BFF2-C49B8BF74917}" srcOrd="3" destOrd="0" presId="urn:microsoft.com/office/officeart/2005/8/layout/cycle7"/>
    <dgm:cxn modelId="{79366148-781D-4398-B5C3-6464B2CABBC6}" type="presParOf" srcId="{6DD3A470-C81B-4335-BFF2-C49B8BF74917}" destId="{8E1A6330-F6AB-4700-9E97-6ECEC334F131}" srcOrd="0" destOrd="0" presId="urn:microsoft.com/office/officeart/2005/8/layout/cycle7"/>
    <dgm:cxn modelId="{FEB08542-D982-4451-A7DF-6E3B2C8B7004}" type="presParOf" srcId="{DB6F47A7-5FB5-4DA6-891D-44C9B112A900}" destId="{ADFFA828-F589-4737-B6F0-697F79842E48}" srcOrd="4" destOrd="0" presId="urn:microsoft.com/office/officeart/2005/8/layout/cycle7"/>
    <dgm:cxn modelId="{1F992DCC-2009-40AF-96AF-FD8D7A5A0778}" type="presParOf" srcId="{DB6F47A7-5FB5-4DA6-891D-44C9B112A900}" destId="{77B83B03-50A8-4416-AB1A-418A97DCCB48}" srcOrd="5" destOrd="0" presId="urn:microsoft.com/office/officeart/2005/8/layout/cycle7"/>
    <dgm:cxn modelId="{1BF31C8F-60F2-4367-BB1B-66D9B686575F}" type="presParOf" srcId="{77B83B03-50A8-4416-AB1A-418A97DCCB48}" destId="{9B3D551A-DEC3-4B41-859D-94037C420C63}" srcOrd="0" destOrd="0" presId="urn:microsoft.com/office/officeart/2005/8/layout/cycle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130F91-6FD8-4707-A3D4-AF3F355123F1}" type="doc">
      <dgm:prSet loTypeId="urn:microsoft.com/office/officeart/2005/8/layout/cycle7" loCatId="cycle" qsTypeId="urn:microsoft.com/office/officeart/2005/8/quickstyle/simple1" qsCatId="simple" csTypeId="urn:microsoft.com/office/officeart/2005/8/colors/accent1_2" csCatId="accent1" phldr="1"/>
      <dgm:spPr>
        <a:scene3d>
          <a:camera prst="perspectiveContrastingLeftFacing">
            <a:rot lat="513178" lon="1424687" rev="21485273"/>
          </a:camera>
          <a:lightRig rig="soft" dir="t"/>
        </a:scene3d>
      </dgm:spPr>
      <dgm:t>
        <a:bodyPr/>
        <a:lstStyle/>
        <a:p>
          <a:endParaRPr lang="en-GB"/>
        </a:p>
      </dgm:t>
    </dgm:pt>
    <dgm:pt modelId="{CAF1577D-D644-4BE2-8C04-5A8877D451CA}">
      <dgm:prSet phldrT="[Text]"/>
      <dgm:spPr>
        <a:solidFill>
          <a:schemeClr val="accent5"/>
        </a:solidFill>
        <a:effectLst>
          <a:outerShdw blurRad="50800" dist="38100" dir="18900000" algn="bl" rotWithShape="0">
            <a:prstClr val="black">
              <a:alpha val="40000"/>
            </a:prstClr>
          </a:outerShdw>
          <a:reflection blurRad="6350" stA="50000" endA="300" endPos="38500" dist="50800" dir="5400000" sy="-100000" algn="bl" rotWithShape="0"/>
        </a:effectLst>
        <a:scene3d>
          <a:camera prst="perspectiveContrastingLeftFacing">
            <a:rot lat="513178" lon="1424687" rev="21485273"/>
          </a:camera>
          <a:lightRig rig="soft" dir="t"/>
        </a:scene3d>
        <a:sp3d prstMaterial="matte">
          <a:bevelT w="114300" prst="artDeco"/>
          <a:bevelB/>
        </a:sp3d>
      </dgm:spPr>
      <dgm:t>
        <a:bodyPr/>
        <a:lstStyle/>
        <a:p>
          <a:r>
            <a:rPr lang="en-GB" dirty="0" smtClean="0"/>
            <a:t>Enhanced</a:t>
          </a:r>
          <a:endParaRPr lang="en-GB" dirty="0"/>
        </a:p>
      </dgm:t>
    </dgm:pt>
    <dgm:pt modelId="{8175AD98-064A-4365-842C-2EAB676B6514}" type="parTrans" cxnId="{475D4A4C-3031-4745-A0AD-CA1608D28DF5}">
      <dgm:prSet/>
      <dgm:spPr/>
      <dgm:t>
        <a:bodyPr/>
        <a:lstStyle/>
        <a:p>
          <a:endParaRPr lang="en-GB"/>
        </a:p>
      </dgm:t>
    </dgm:pt>
    <dgm:pt modelId="{F279052E-2474-4CB1-A12C-7B5009457B22}" type="sibTrans" cxnId="{475D4A4C-3031-4745-A0AD-CA1608D28DF5}">
      <dgm:prSet/>
      <dgm:spPr>
        <a:scene3d>
          <a:camera prst="perspectiveContrastingLeftFacing">
            <a:rot lat="513178" lon="1424687" rev="21485273"/>
          </a:camera>
          <a:lightRig rig="soft" dir="t"/>
        </a:scene3d>
        <a:sp3d prstMaterial="matte"/>
      </dgm:spPr>
      <dgm:t>
        <a:bodyPr/>
        <a:lstStyle/>
        <a:p>
          <a:endParaRPr lang="en-GB"/>
        </a:p>
      </dgm:t>
    </dgm:pt>
    <dgm:pt modelId="{CD2CD2A9-EA42-46E2-AE39-C6229706C20F}">
      <dgm:prSet phldrT="[Text]"/>
      <dgm:spPr>
        <a:solidFill>
          <a:srgbClr val="FF0000"/>
        </a:solidFill>
        <a:effectLst>
          <a:outerShdw blurRad="50800" dist="38100" dir="18900000" algn="bl" rotWithShape="0">
            <a:prstClr val="black">
              <a:alpha val="40000"/>
            </a:prstClr>
          </a:outerShdw>
          <a:reflection blurRad="6350" stA="50000" endA="300" endPos="38500" dist="50800" dir="5400000" sy="-100000" algn="bl" rotWithShape="0"/>
        </a:effectLst>
        <a:scene3d>
          <a:camera prst="perspectiveContrastingLeftFacing">
            <a:rot lat="513178" lon="1424687" rev="21485273"/>
          </a:camera>
          <a:lightRig rig="soft" dir="t"/>
        </a:scene3d>
        <a:sp3d prstMaterial="matte">
          <a:bevelT w="114300" prst="artDeco"/>
          <a:bevelB/>
        </a:sp3d>
      </dgm:spPr>
      <dgm:t>
        <a:bodyPr/>
        <a:lstStyle/>
        <a:p>
          <a:r>
            <a:rPr lang="en-GB" dirty="0" smtClean="0"/>
            <a:t>Basic</a:t>
          </a:r>
          <a:endParaRPr lang="en-GB" dirty="0"/>
        </a:p>
      </dgm:t>
    </dgm:pt>
    <dgm:pt modelId="{2F4267A2-1F52-4099-AC71-BFA6C641B5FA}" type="parTrans" cxnId="{EA11B2CE-F604-4BB4-95ED-1635C880C90B}">
      <dgm:prSet/>
      <dgm:spPr/>
      <dgm:t>
        <a:bodyPr/>
        <a:lstStyle/>
        <a:p>
          <a:endParaRPr lang="en-GB"/>
        </a:p>
      </dgm:t>
    </dgm:pt>
    <dgm:pt modelId="{9D6DCA2B-3B39-45CA-A2AF-901578E404ED}" type="sibTrans" cxnId="{EA11B2CE-F604-4BB4-95ED-1635C880C90B}">
      <dgm:prSet/>
      <dgm:spPr>
        <a:scene3d>
          <a:camera prst="perspectiveContrastingLeftFacing">
            <a:rot lat="513178" lon="1424687" rev="21485273"/>
          </a:camera>
          <a:lightRig rig="soft" dir="t"/>
        </a:scene3d>
        <a:sp3d prstMaterial="matte"/>
      </dgm:spPr>
      <dgm:t>
        <a:bodyPr/>
        <a:lstStyle/>
        <a:p>
          <a:endParaRPr lang="en-GB"/>
        </a:p>
      </dgm:t>
    </dgm:pt>
    <dgm:pt modelId="{82769D9B-1F0F-4186-8013-D344DF4383E6}">
      <dgm:prSet phldrT="[Text]"/>
      <dgm:spPr>
        <a:solidFill>
          <a:srgbClr val="FFC000"/>
        </a:solidFill>
        <a:effectLst>
          <a:outerShdw blurRad="50800" dist="38100" dir="18900000" algn="bl" rotWithShape="0">
            <a:prstClr val="black">
              <a:alpha val="40000"/>
            </a:prstClr>
          </a:outerShdw>
          <a:reflection blurRad="6350" stA="50000" endA="300" endPos="38500" dist="50800" dir="5400000" sy="-100000" algn="bl" rotWithShape="0"/>
        </a:effectLst>
        <a:scene3d>
          <a:camera prst="perspectiveContrastingLeftFacing">
            <a:rot lat="513178" lon="1424687" rev="21485273"/>
          </a:camera>
          <a:lightRig rig="soft" dir="t"/>
        </a:scene3d>
        <a:sp3d prstMaterial="matte">
          <a:bevelT w="114300" prst="artDeco"/>
          <a:bevelB/>
        </a:sp3d>
      </dgm:spPr>
      <dgm:t>
        <a:bodyPr/>
        <a:lstStyle/>
        <a:p>
          <a:r>
            <a:rPr lang="en-GB" dirty="0" smtClean="0"/>
            <a:t>Standard</a:t>
          </a:r>
          <a:endParaRPr lang="en-GB" dirty="0"/>
        </a:p>
      </dgm:t>
    </dgm:pt>
    <dgm:pt modelId="{E89F8A26-9474-4277-91A0-C3899D39985A}" type="parTrans" cxnId="{B8736531-7051-4F5B-A118-5C4D10BF2D14}">
      <dgm:prSet/>
      <dgm:spPr/>
      <dgm:t>
        <a:bodyPr/>
        <a:lstStyle/>
        <a:p>
          <a:endParaRPr lang="en-GB"/>
        </a:p>
      </dgm:t>
    </dgm:pt>
    <dgm:pt modelId="{A1B756D8-5795-4020-B3CB-316D79A3018C}" type="sibTrans" cxnId="{B8736531-7051-4F5B-A118-5C4D10BF2D14}">
      <dgm:prSet/>
      <dgm:spPr>
        <a:scene3d>
          <a:camera prst="perspectiveContrastingLeftFacing">
            <a:rot lat="513178" lon="1424687" rev="21485273"/>
          </a:camera>
          <a:lightRig rig="soft" dir="t"/>
        </a:scene3d>
        <a:sp3d prstMaterial="matte"/>
      </dgm:spPr>
      <dgm:t>
        <a:bodyPr/>
        <a:lstStyle/>
        <a:p>
          <a:endParaRPr lang="en-GB"/>
        </a:p>
      </dgm:t>
    </dgm:pt>
    <dgm:pt modelId="{DB6F47A7-5FB5-4DA6-891D-44C9B112A900}" type="pres">
      <dgm:prSet presAssocID="{28130F91-6FD8-4707-A3D4-AF3F355123F1}" presName="Name0" presStyleCnt="0">
        <dgm:presLayoutVars>
          <dgm:dir/>
          <dgm:resizeHandles val="exact"/>
        </dgm:presLayoutVars>
      </dgm:prSet>
      <dgm:spPr/>
      <dgm:t>
        <a:bodyPr/>
        <a:lstStyle/>
        <a:p>
          <a:endParaRPr lang="en-GB"/>
        </a:p>
      </dgm:t>
    </dgm:pt>
    <dgm:pt modelId="{BBC4D4FA-C2B2-48D7-8F9D-F98848E8DFA2}" type="pres">
      <dgm:prSet presAssocID="{CAF1577D-D644-4BE2-8C04-5A8877D451CA}" presName="node" presStyleLbl="node1" presStyleIdx="0" presStyleCnt="3" custRadScaleRad="132544" custRadScaleInc="69849">
        <dgm:presLayoutVars>
          <dgm:bulletEnabled val="1"/>
        </dgm:presLayoutVars>
      </dgm:prSet>
      <dgm:spPr/>
      <dgm:t>
        <a:bodyPr/>
        <a:lstStyle/>
        <a:p>
          <a:endParaRPr lang="en-GB"/>
        </a:p>
      </dgm:t>
    </dgm:pt>
    <dgm:pt modelId="{4517D842-C341-4A2A-9329-E4AAAF248699}" type="pres">
      <dgm:prSet presAssocID="{F279052E-2474-4CB1-A12C-7B5009457B22}" presName="sibTrans" presStyleLbl="sibTrans2D1" presStyleIdx="0" presStyleCnt="3"/>
      <dgm:spPr>
        <a:prstGeom prst="rightArrow">
          <a:avLst/>
        </a:prstGeom>
      </dgm:spPr>
      <dgm:t>
        <a:bodyPr/>
        <a:lstStyle/>
        <a:p>
          <a:endParaRPr lang="en-GB"/>
        </a:p>
      </dgm:t>
    </dgm:pt>
    <dgm:pt modelId="{6870E256-5994-4337-9E42-9F613AE0BEEA}" type="pres">
      <dgm:prSet presAssocID="{F279052E-2474-4CB1-A12C-7B5009457B22}" presName="connectorText" presStyleLbl="sibTrans2D1" presStyleIdx="0" presStyleCnt="3"/>
      <dgm:spPr/>
      <dgm:t>
        <a:bodyPr/>
        <a:lstStyle/>
        <a:p>
          <a:endParaRPr lang="en-GB"/>
        </a:p>
      </dgm:t>
    </dgm:pt>
    <dgm:pt modelId="{85453BCF-1309-4639-8B24-9047B4A77044}" type="pres">
      <dgm:prSet presAssocID="{CD2CD2A9-EA42-46E2-AE39-C6229706C20F}" presName="node" presStyleLbl="node1" presStyleIdx="1" presStyleCnt="3">
        <dgm:presLayoutVars>
          <dgm:bulletEnabled val="1"/>
        </dgm:presLayoutVars>
      </dgm:prSet>
      <dgm:spPr/>
      <dgm:t>
        <a:bodyPr/>
        <a:lstStyle/>
        <a:p>
          <a:endParaRPr lang="en-GB"/>
        </a:p>
      </dgm:t>
    </dgm:pt>
    <dgm:pt modelId="{6DD3A470-C81B-4335-BFF2-C49B8BF74917}" type="pres">
      <dgm:prSet presAssocID="{9D6DCA2B-3B39-45CA-A2AF-901578E404ED}" presName="sibTrans" presStyleLbl="sibTrans2D1" presStyleIdx="1" presStyleCnt="3"/>
      <dgm:spPr/>
      <dgm:t>
        <a:bodyPr/>
        <a:lstStyle/>
        <a:p>
          <a:endParaRPr lang="en-GB"/>
        </a:p>
      </dgm:t>
    </dgm:pt>
    <dgm:pt modelId="{8E1A6330-F6AB-4700-9E97-6ECEC334F131}" type="pres">
      <dgm:prSet presAssocID="{9D6DCA2B-3B39-45CA-A2AF-901578E404ED}" presName="connectorText" presStyleLbl="sibTrans2D1" presStyleIdx="1" presStyleCnt="3"/>
      <dgm:spPr/>
      <dgm:t>
        <a:bodyPr/>
        <a:lstStyle/>
        <a:p>
          <a:endParaRPr lang="en-GB"/>
        </a:p>
      </dgm:t>
    </dgm:pt>
    <dgm:pt modelId="{ADFFA828-F589-4737-B6F0-697F79842E48}" type="pres">
      <dgm:prSet presAssocID="{82769D9B-1F0F-4186-8013-D344DF4383E6}" presName="node" presStyleLbl="node1" presStyleIdx="2" presStyleCnt="3" custRadScaleRad="78221" custRadScaleInc="76082">
        <dgm:presLayoutVars>
          <dgm:bulletEnabled val="1"/>
        </dgm:presLayoutVars>
      </dgm:prSet>
      <dgm:spPr/>
      <dgm:t>
        <a:bodyPr/>
        <a:lstStyle/>
        <a:p>
          <a:endParaRPr lang="en-GB"/>
        </a:p>
      </dgm:t>
    </dgm:pt>
    <dgm:pt modelId="{77B83B03-50A8-4416-AB1A-418A97DCCB48}" type="pres">
      <dgm:prSet presAssocID="{A1B756D8-5795-4020-B3CB-316D79A3018C}" presName="sibTrans" presStyleLbl="sibTrans2D1" presStyleIdx="2" presStyleCnt="3"/>
      <dgm:spPr/>
      <dgm:t>
        <a:bodyPr/>
        <a:lstStyle/>
        <a:p>
          <a:endParaRPr lang="en-GB"/>
        </a:p>
      </dgm:t>
    </dgm:pt>
    <dgm:pt modelId="{9B3D551A-DEC3-4B41-859D-94037C420C63}" type="pres">
      <dgm:prSet presAssocID="{A1B756D8-5795-4020-B3CB-316D79A3018C}" presName="connectorText" presStyleLbl="sibTrans2D1" presStyleIdx="2" presStyleCnt="3"/>
      <dgm:spPr/>
      <dgm:t>
        <a:bodyPr/>
        <a:lstStyle/>
        <a:p>
          <a:endParaRPr lang="en-GB"/>
        </a:p>
      </dgm:t>
    </dgm:pt>
  </dgm:ptLst>
  <dgm:cxnLst>
    <dgm:cxn modelId="{7406B9F6-DEDE-4A22-ACDE-ED260AE230F1}" type="presOf" srcId="{CAF1577D-D644-4BE2-8C04-5A8877D451CA}" destId="{BBC4D4FA-C2B2-48D7-8F9D-F98848E8DFA2}" srcOrd="0" destOrd="0" presId="urn:microsoft.com/office/officeart/2005/8/layout/cycle7"/>
    <dgm:cxn modelId="{894EDAC7-BF20-4F29-B5E6-99252278E1CF}" type="presOf" srcId="{82769D9B-1F0F-4186-8013-D344DF4383E6}" destId="{ADFFA828-F589-4737-B6F0-697F79842E48}" srcOrd="0" destOrd="0" presId="urn:microsoft.com/office/officeart/2005/8/layout/cycle7"/>
    <dgm:cxn modelId="{61D6C0C1-B67E-4F3F-ADB9-782DEC814898}" type="presOf" srcId="{28130F91-6FD8-4707-A3D4-AF3F355123F1}" destId="{DB6F47A7-5FB5-4DA6-891D-44C9B112A900}" srcOrd="0" destOrd="0" presId="urn:microsoft.com/office/officeart/2005/8/layout/cycle7"/>
    <dgm:cxn modelId="{EA11B2CE-F604-4BB4-95ED-1635C880C90B}" srcId="{28130F91-6FD8-4707-A3D4-AF3F355123F1}" destId="{CD2CD2A9-EA42-46E2-AE39-C6229706C20F}" srcOrd="1" destOrd="0" parTransId="{2F4267A2-1F52-4099-AC71-BFA6C641B5FA}" sibTransId="{9D6DCA2B-3B39-45CA-A2AF-901578E404ED}"/>
    <dgm:cxn modelId="{35966F1B-712C-4F7D-BD61-D7D770E1879D}" type="presOf" srcId="{9D6DCA2B-3B39-45CA-A2AF-901578E404ED}" destId="{8E1A6330-F6AB-4700-9E97-6ECEC334F131}" srcOrd="1" destOrd="0" presId="urn:microsoft.com/office/officeart/2005/8/layout/cycle7"/>
    <dgm:cxn modelId="{E1320E6B-1CA5-4835-82DE-8EE8C60ED0AB}" type="presOf" srcId="{9D6DCA2B-3B39-45CA-A2AF-901578E404ED}" destId="{6DD3A470-C81B-4335-BFF2-C49B8BF74917}" srcOrd="0" destOrd="0" presId="urn:microsoft.com/office/officeart/2005/8/layout/cycle7"/>
    <dgm:cxn modelId="{D009510D-4A92-4CDE-AFD3-45DB6DF2053C}" type="presOf" srcId="{A1B756D8-5795-4020-B3CB-316D79A3018C}" destId="{77B83B03-50A8-4416-AB1A-418A97DCCB48}" srcOrd="0" destOrd="0" presId="urn:microsoft.com/office/officeart/2005/8/layout/cycle7"/>
    <dgm:cxn modelId="{40FE509E-88BD-4074-8DAB-42230268EB55}" type="presOf" srcId="{CD2CD2A9-EA42-46E2-AE39-C6229706C20F}" destId="{85453BCF-1309-4639-8B24-9047B4A77044}" srcOrd="0" destOrd="0" presId="urn:microsoft.com/office/officeart/2005/8/layout/cycle7"/>
    <dgm:cxn modelId="{9202F52E-24EC-4172-B2C2-10FD24E22F93}" type="presOf" srcId="{A1B756D8-5795-4020-B3CB-316D79A3018C}" destId="{9B3D551A-DEC3-4B41-859D-94037C420C63}" srcOrd="1" destOrd="0" presId="urn:microsoft.com/office/officeart/2005/8/layout/cycle7"/>
    <dgm:cxn modelId="{8A764A7C-B64D-4584-90E9-E1AFBA187DE2}" type="presOf" srcId="{F279052E-2474-4CB1-A12C-7B5009457B22}" destId="{6870E256-5994-4337-9E42-9F613AE0BEEA}" srcOrd="1" destOrd="0" presId="urn:microsoft.com/office/officeart/2005/8/layout/cycle7"/>
    <dgm:cxn modelId="{475D4A4C-3031-4745-A0AD-CA1608D28DF5}" srcId="{28130F91-6FD8-4707-A3D4-AF3F355123F1}" destId="{CAF1577D-D644-4BE2-8C04-5A8877D451CA}" srcOrd="0" destOrd="0" parTransId="{8175AD98-064A-4365-842C-2EAB676B6514}" sibTransId="{F279052E-2474-4CB1-A12C-7B5009457B22}"/>
    <dgm:cxn modelId="{A36B3AD6-A15A-4070-B3B5-4A15C85325CC}" type="presOf" srcId="{F279052E-2474-4CB1-A12C-7B5009457B22}" destId="{4517D842-C341-4A2A-9329-E4AAAF248699}" srcOrd="0" destOrd="0" presId="urn:microsoft.com/office/officeart/2005/8/layout/cycle7"/>
    <dgm:cxn modelId="{B8736531-7051-4F5B-A118-5C4D10BF2D14}" srcId="{28130F91-6FD8-4707-A3D4-AF3F355123F1}" destId="{82769D9B-1F0F-4186-8013-D344DF4383E6}" srcOrd="2" destOrd="0" parTransId="{E89F8A26-9474-4277-91A0-C3899D39985A}" sibTransId="{A1B756D8-5795-4020-B3CB-316D79A3018C}"/>
    <dgm:cxn modelId="{758190B6-3CBA-4F5A-9C59-2B0E4B514FDB}" type="presParOf" srcId="{DB6F47A7-5FB5-4DA6-891D-44C9B112A900}" destId="{BBC4D4FA-C2B2-48D7-8F9D-F98848E8DFA2}" srcOrd="0" destOrd="0" presId="urn:microsoft.com/office/officeart/2005/8/layout/cycle7"/>
    <dgm:cxn modelId="{0D2E6AD1-0EDE-46AD-B8F9-5926D728E597}" type="presParOf" srcId="{DB6F47A7-5FB5-4DA6-891D-44C9B112A900}" destId="{4517D842-C341-4A2A-9329-E4AAAF248699}" srcOrd="1" destOrd="0" presId="urn:microsoft.com/office/officeart/2005/8/layout/cycle7"/>
    <dgm:cxn modelId="{C652D6F3-C1EB-48B0-ADC6-68CB3CE68F6D}" type="presParOf" srcId="{4517D842-C341-4A2A-9329-E4AAAF248699}" destId="{6870E256-5994-4337-9E42-9F613AE0BEEA}" srcOrd="0" destOrd="0" presId="urn:microsoft.com/office/officeart/2005/8/layout/cycle7"/>
    <dgm:cxn modelId="{E8EE1015-2C18-41BE-9E02-776A7C4B8511}" type="presParOf" srcId="{DB6F47A7-5FB5-4DA6-891D-44C9B112A900}" destId="{85453BCF-1309-4639-8B24-9047B4A77044}" srcOrd="2" destOrd="0" presId="urn:microsoft.com/office/officeart/2005/8/layout/cycle7"/>
    <dgm:cxn modelId="{009B75E0-DE10-403C-B5EA-FC88376748DE}" type="presParOf" srcId="{DB6F47A7-5FB5-4DA6-891D-44C9B112A900}" destId="{6DD3A470-C81B-4335-BFF2-C49B8BF74917}" srcOrd="3" destOrd="0" presId="urn:microsoft.com/office/officeart/2005/8/layout/cycle7"/>
    <dgm:cxn modelId="{D15BD52E-9ECF-4F76-AC7C-A01AC664FC98}" type="presParOf" srcId="{6DD3A470-C81B-4335-BFF2-C49B8BF74917}" destId="{8E1A6330-F6AB-4700-9E97-6ECEC334F131}" srcOrd="0" destOrd="0" presId="urn:microsoft.com/office/officeart/2005/8/layout/cycle7"/>
    <dgm:cxn modelId="{54497664-AAAA-4D3C-BDD4-CBBC99EA5E27}" type="presParOf" srcId="{DB6F47A7-5FB5-4DA6-891D-44C9B112A900}" destId="{ADFFA828-F589-4737-B6F0-697F79842E48}" srcOrd="4" destOrd="0" presId="urn:microsoft.com/office/officeart/2005/8/layout/cycle7"/>
    <dgm:cxn modelId="{F060D30C-1A5E-4120-9224-EE55B84E3093}" type="presParOf" srcId="{DB6F47A7-5FB5-4DA6-891D-44C9B112A900}" destId="{77B83B03-50A8-4416-AB1A-418A97DCCB48}" srcOrd="5" destOrd="0" presId="urn:microsoft.com/office/officeart/2005/8/layout/cycle7"/>
    <dgm:cxn modelId="{650A29F5-83B7-4F13-813A-388DDFB82A8F}" type="presParOf" srcId="{77B83B03-50A8-4416-AB1A-418A97DCCB48}" destId="{9B3D551A-DEC3-4B41-859D-94037C420C63}" srcOrd="0" destOrd="0" presId="urn:microsoft.com/office/officeart/2005/8/layout/cycle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2C833982-601A-4A69-A4A9-A971BD55EB7F}" type="datetimeFigureOut">
              <a:rPr lang="en-GB" smtClean="0"/>
              <a:t>30/03/2017</a:t>
            </a:fld>
            <a:endParaRPr lang="en-GB"/>
          </a:p>
        </p:txBody>
      </p:sp>
      <p:sp>
        <p:nvSpPr>
          <p:cNvPr id="4" name="Footer Placeholder 3"/>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B92414D2-B6F7-40B7-A12B-009C147CACFE}" type="slidenum">
              <a:rPr lang="en-GB" smtClean="0"/>
              <a:t>‹#›</a:t>
            </a:fld>
            <a:endParaRPr lang="en-GB"/>
          </a:p>
        </p:txBody>
      </p:sp>
    </p:spTree>
    <p:extLst>
      <p:ext uri="{BB962C8B-B14F-4D97-AF65-F5344CB8AC3E}">
        <p14:creationId xmlns:p14="http://schemas.microsoft.com/office/powerpoint/2010/main" val="736679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E1662220-8893-4B41-BB96-F60B3EC87C70}" type="datetimeFigureOut">
              <a:rPr lang="en-GB" smtClean="0"/>
              <a:t>30/03/2017</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8FA41C8E-AF3C-4163-8A57-47AEEE44C66E}" type="slidenum">
              <a:rPr lang="en-GB" smtClean="0"/>
              <a:t>‹#›</a:t>
            </a:fld>
            <a:endParaRPr lang="en-GB"/>
          </a:p>
        </p:txBody>
      </p:sp>
    </p:spTree>
    <p:extLst>
      <p:ext uri="{BB962C8B-B14F-4D97-AF65-F5344CB8AC3E}">
        <p14:creationId xmlns:p14="http://schemas.microsoft.com/office/powerpoint/2010/main" val="289753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FA41C8E-AF3C-4163-8A57-47AEEE44C66E}" type="slidenum">
              <a:rPr lang="en-GB" smtClean="0"/>
              <a:t>5</a:t>
            </a:fld>
            <a:endParaRPr lang="en-GB"/>
          </a:p>
        </p:txBody>
      </p:sp>
    </p:spTree>
    <p:extLst>
      <p:ext uri="{BB962C8B-B14F-4D97-AF65-F5344CB8AC3E}">
        <p14:creationId xmlns:p14="http://schemas.microsoft.com/office/powerpoint/2010/main" val="3697254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2648063853"/>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1430421725"/>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83117303"/>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1636733652"/>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65526950"/>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1259102649"/>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860328583"/>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588893601"/>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625038938"/>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2445400539"/>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248910250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3724464230"/>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3663815954"/>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1556643299"/>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552742635"/>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147309720"/>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2113045117"/>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
        <p:nvSpPr>
          <p:cNvPr id="5" name="Date Placeholder 4"/>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Tree>
    <p:extLst>
      <p:ext uri="{BB962C8B-B14F-4D97-AF65-F5344CB8AC3E}">
        <p14:creationId xmlns:p14="http://schemas.microsoft.com/office/powerpoint/2010/main" val="759535273"/>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3516945440"/>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611088929"/>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288683637"/>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5FCBEF">
                    <a:lumMod val="60000"/>
                    <a:lumOff val="40000"/>
                  </a:srgbClr>
                </a:solidFill>
                <a:latin typeface="Arial"/>
              </a:rPr>
              <a:t>”</a:t>
            </a:r>
          </a:p>
        </p:txBody>
      </p:sp>
    </p:spTree>
    <p:extLst>
      <p:ext uri="{BB962C8B-B14F-4D97-AF65-F5344CB8AC3E}">
        <p14:creationId xmlns:p14="http://schemas.microsoft.com/office/powerpoint/2010/main" val="888452839"/>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2914075814"/>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1532337526"/>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4070166985"/>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3D3985-65D0-42D2-976B-6769CD371568}"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28725251-62CD-4E03-A137-4B20C558D660}" type="slidenum">
              <a:rPr lang="en-GB" smtClean="0">
                <a:solidFill>
                  <a:srgbClr val="5FCBEF"/>
                </a:solidFill>
              </a:rPr>
              <a:pPr/>
              <a:t>‹#›</a:t>
            </a:fld>
            <a:endParaRPr lang="en-GB">
              <a:solidFill>
                <a:srgbClr val="5FCBEF"/>
              </a:solidFill>
            </a:endParaRPr>
          </a:p>
        </p:txBody>
      </p:sp>
    </p:spTree>
    <p:extLst>
      <p:ext uri="{BB962C8B-B14F-4D97-AF65-F5344CB8AC3E}">
        <p14:creationId xmlns:p14="http://schemas.microsoft.com/office/powerpoint/2010/main" val="290309400"/>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3D3985-65D0-42D2-976B-6769CD371568}"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3967798951"/>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3D3985-65D0-42D2-976B-6769CD371568}" type="datetimeFigureOut">
              <a:rPr lang="en-GB" smtClean="0"/>
              <a:t>30/03/2017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2672689994"/>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93D3985-65D0-42D2-976B-6769CD371568}" type="datetimeFigureOut">
              <a:rPr lang="en-GB" smtClean="0"/>
              <a:t>30/03/2017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479195049"/>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D3985-65D0-42D2-976B-6769CD371568}" type="datetimeFigureOut">
              <a:rPr lang="en-GB" smtClean="0"/>
              <a:t>30/03/2017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283882846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D3985-65D0-42D2-976B-6769CD371568}"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725251-62CD-4E03-A137-4B20C558D660}" type="slidenum">
              <a:rPr lang="en-GB" smtClean="0"/>
              <a:t>‹#›</a:t>
            </a:fld>
            <a:endParaRPr lang="en-GB"/>
          </a:p>
        </p:txBody>
      </p:sp>
    </p:spTree>
    <p:extLst>
      <p:ext uri="{BB962C8B-B14F-4D97-AF65-F5344CB8AC3E}">
        <p14:creationId xmlns:p14="http://schemas.microsoft.com/office/powerpoint/2010/main" val="402244424"/>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725251-62CD-4E03-A137-4B20C558D660}" type="slidenum">
              <a:rPr lang="en-GB" smtClean="0"/>
              <a:t>‹#›</a:t>
            </a:fld>
            <a:endParaRPr lang="en-GB"/>
          </a:p>
        </p:txBody>
      </p:sp>
      <p:sp>
        <p:nvSpPr>
          <p:cNvPr id="5" name="Date Placeholder 4"/>
          <p:cNvSpPr>
            <a:spLocks noGrp="1"/>
          </p:cNvSpPr>
          <p:nvPr>
            <p:ph type="dt" sz="half" idx="10"/>
          </p:nvPr>
        </p:nvSpPr>
        <p:spPr/>
        <p:txBody>
          <a:bodyPr/>
          <a:lstStyle/>
          <a:p>
            <a:fld id="{E93D3985-65D0-42D2-976B-6769CD371568}" type="datetimeFigureOut">
              <a:rPr lang="en-GB" smtClean="0"/>
              <a:t>30/03/2017</a:t>
            </a:fld>
            <a:endParaRPr lang="en-GB"/>
          </a:p>
        </p:txBody>
      </p:sp>
    </p:spTree>
    <p:extLst>
      <p:ext uri="{BB962C8B-B14F-4D97-AF65-F5344CB8AC3E}">
        <p14:creationId xmlns:p14="http://schemas.microsoft.com/office/powerpoint/2010/main" val="121678808"/>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4070DE7-0A24-4228-AB43-7C68794D8EB9}"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6C5D103-8742-4AC5-8641-CE90D46B0C76}"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4386793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ransition spd="slow">
    <p:cover/>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4070DE7-0A24-4228-AB43-7C68794D8EB9}" type="datetimeFigureOut">
              <a:rPr lang="en-GB" smtClean="0">
                <a:solidFill>
                  <a:prstClr val="black">
                    <a:tint val="75000"/>
                  </a:prstClr>
                </a:solidFill>
              </a:rPr>
              <a:pPr/>
              <a:t>30/03/2017</a:t>
            </a:fld>
            <a:endParaRPr lang="en-GB">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6C5D103-8742-4AC5-8641-CE90D46B0C76}"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5991645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transition spd="slow">
    <p:cover/>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jpg"/><Relationship Id="rId3" Type="http://schemas.openxmlformats.org/officeDocument/2006/relationships/image" Target="../media/image16.jpg"/><Relationship Id="rId7" Type="http://schemas.openxmlformats.org/officeDocument/2006/relationships/image" Target="../media/image20.png"/><Relationship Id="rId12" Type="http://schemas.openxmlformats.org/officeDocument/2006/relationships/image" Target="../media/image25.jpg"/><Relationship Id="rId17" Type="http://schemas.openxmlformats.org/officeDocument/2006/relationships/image" Target="../media/image30.jpg"/><Relationship Id="rId2" Type="http://schemas.openxmlformats.org/officeDocument/2006/relationships/image" Target="../media/image15.jpg"/><Relationship Id="rId16" Type="http://schemas.openxmlformats.org/officeDocument/2006/relationships/image" Target="../media/image29.jpg"/><Relationship Id="rId20"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jpg"/><Relationship Id="rId4" Type="http://schemas.openxmlformats.org/officeDocument/2006/relationships/image" Target="../media/image17.png"/><Relationship Id="rId9" Type="http://schemas.openxmlformats.org/officeDocument/2006/relationships/image" Target="../media/image22.jp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www.gov.uk/prisonvisi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image" Target="../media/image86.jpg"/><Relationship Id="rId7" Type="http://schemas.openxmlformats.org/officeDocument/2006/relationships/image" Target="../media/image90.jp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g"/><Relationship Id="rId4" Type="http://schemas.openxmlformats.org/officeDocument/2006/relationships/image" Target="../media/image87.jpg"/></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pic>
        <p:nvPicPr>
          <p:cNvPr id="7" name="Picture 6"/>
          <p:cNvPicPr>
            <a:picLocks noChangeAspect="1"/>
          </p:cNvPicPr>
          <p:nvPr/>
        </p:nvPicPr>
        <p:blipFill>
          <a:blip r:embed="rId3"/>
          <a:stretch>
            <a:fillRect/>
          </a:stretch>
        </p:blipFill>
        <p:spPr>
          <a:xfrm>
            <a:off x="5130000" y="2763000"/>
            <a:ext cx="1932000" cy="1332000"/>
          </a:xfrm>
          <a:prstGeom prst="rect">
            <a:avLst/>
          </a:prstGeom>
        </p:spPr>
      </p:pic>
    </p:spTree>
    <p:extLst>
      <p:ext uri="{BB962C8B-B14F-4D97-AF65-F5344CB8AC3E}">
        <p14:creationId xmlns:p14="http://schemas.microsoft.com/office/powerpoint/2010/main" val="347588274"/>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96" y="2562225"/>
            <a:ext cx="8513636" cy="4295775"/>
          </a:xfrm>
          <a:prstGeom prst="rect">
            <a:avLst/>
          </a:prstGeom>
          <a:scene3d>
            <a:camera prst="orthographicFront"/>
            <a:lightRig rig="threePt" dir="t"/>
          </a:scene3d>
          <a:sp3d prstMaterial="translucentPowder"/>
        </p:spPr>
      </p:pic>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Applications Process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Applications are available from your wing </a:t>
            </a:r>
            <a:r>
              <a:rPr lang="en-GB" dirty="0" err="1" smtClean="0">
                <a:latin typeface="Calibri" panose="020F0502020204030204" pitchFamily="34" charset="0"/>
                <a:cs typeface="Calibri" panose="020F0502020204030204" pitchFamily="34" charset="0"/>
              </a:rPr>
              <a:t>PID</a:t>
            </a:r>
            <a:r>
              <a:rPr lang="en-GB" dirty="0">
                <a:latin typeface="Calibri" panose="020F0502020204030204" pitchFamily="34" charset="0"/>
                <a:cs typeface="Calibri" panose="020F0502020204030204" pitchFamily="34" charset="0"/>
              </a:rPr>
              <a:t> </a:t>
            </a:r>
            <a:r>
              <a:rPr lang="en-GB" dirty="0" smtClean="0">
                <a:latin typeface="Calibri" panose="020F0502020204030204" pitchFamily="34" charset="0"/>
                <a:cs typeface="Calibri" panose="020F0502020204030204" pitchFamily="34" charset="0"/>
              </a:rPr>
              <a:t>worker.</a:t>
            </a:r>
          </a:p>
          <a:p>
            <a:r>
              <a:rPr lang="en-GB" dirty="0" smtClean="0">
                <a:latin typeface="Calibri" panose="020F0502020204030204" pitchFamily="34" charset="0"/>
                <a:cs typeface="Calibri" panose="020F0502020204030204" pitchFamily="34" charset="0"/>
              </a:rPr>
              <a:t>Completed applications should be handed back to the </a:t>
            </a:r>
            <a:r>
              <a:rPr lang="en-GB" dirty="0" err="1" smtClean="0">
                <a:latin typeface="Calibri" panose="020F0502020204030204" pitchFamily="34" charset="0"/>
                <a:cs typeface="Calibri" panose="020F0502020204030204" pitchFamily="34" charset="0"/>
              </a:rPr>
              <a:t>PID</a:t>
            </a:r>
            <a:r>
              <a:rPr lang="en-GB" dirty="0" smtClean="0">
                <a:latin typeface="Calibri" panose="020F0502020204030204" pitchFamily="34" charset="0"/>
                <a:cs typeface="Calibri" panose="020F0502020204030204" pitchFamily="34" charset="0"/>
              </a:rPr>
              <a:t> worker, they will then give it a reference number make sure they are filled in correctly and then hand them to staff to be sent to the correct department.</a:t>
            </a:r>
          </a:p>
          <a:p>
            <a:r>
              <a:rPr lang="en-GB" dirty="0" smtClean="0">
                <a:latin typeface="Calibri" panose="020F0502020204030204" pitchFamily="34" charset="0"/>
                <a:cs typeface="Calibri" panose="020F0502020204030204" pitchFamily="34" charset="0"/>
              </a:rPr>
              <a:t>Medical applications are to be placed in the medical box outside the treatment room.</a:t>
            </a:r>
          </a:p>
          <a:p>
            <a:r>
              <a:rPr lang="en-GB" dirty="0" smtClean="0">
                <a:latin typeface="Calibri" panose="020F0502020204030204" pitchFamily="34" charset="0"/>
                <a:cs typeface="Calibri" panose="020F0502020204030204" pitchFamily="34" charset="0"/>
              </a:rPr>
              <a:t>Discrimination forms (</a:t>
            </a:r>
            <a:r>
              <a:rPr lang="en-GB" dirty="0" err="1" smtClean="0">
                <a:latin typeface="Calibri" panose="020F0502020204030204" pitchFamily="34" charset="0"/>
                <a:cs typeface="Calibri" panose="020F0502020204030204" pitchFamily="34" charset="0"/>
              </a:rPr>
              <a:t>DIRF</a:t>
            </a:r>
            <a:r>
              <a:rPr lang="en-GB" dirty="0" smtClean="0">
                <a:latin typeface="Calibri" panose="020F0502020204030204" pitchFamily="34" charset="0"/>
                <a:cs typeface="Calibri" panose="020F0502020204030204" pitchFamily="34" charset="0"/>
              </a:rPr>
              <a:t>) are to be placed in the yellow confidential access box located at the end of the landing on each wing.</a:t>
            </a:r>
          </a:p>
          <a:p>
            <a:r>
              <a:rPr lang="en-GB" dirty="0" smtClean="0">
                <a:latin typeface="Calibri" panose="020F0502020204030204" pitchFamily="34" charset="0"/>
                <a:cs typeface="Calibri" panose="020F0502020204030204" pitchFamily="34" charset="0"/>
              </a:rPr>
              <a:t>Request and Complaints forms (Comp 1, Comp 1a etc.…) are placed in the same box as the </a:t>
            </a:r>
            <a:r>
              <a:rPr lang="en-GB" dirty="0" err="1" smtClean="0">
                <a:latin typeface="Calibri" panose="020F0502020204030204" pitchFamily="34" charset="0"/>
                <a:cs typeface="Calibri" panose="020F0502020204030204" pitchFamily="34" charset="0"/>
              </a:rPr>
              <a:t>DIRF</a:t>
            </a:r>
            <a:r>
              <a:rPr lang="en-GB" dirty="0" smtClean="0">
                <a:latin typeface="Calibri" panose="020F0502020204030204" pitchFamily="34" charset="0"/>
                <a:cs typeface="Calibri" panose="020F0502020204030204" pitchFamily="34" charset="0"/>
              </a:rPr>
              <a:t> forms.</a:t>
            </a:r>
          </a:p>
          <a:p>
            <a:r>
              <a:rPr lang="en-GB" dirty="0" smtClean="0">
                <a:latin typeface="Calibri" panose="020F0502020204030204" pitchFamily="34" charset="0"/>
                <a:cs typeface="Calibri" panose="020F0502020204030204" pitchFamily="34" charset="0"/>
              </a:rPr>
              <a:t>Answered application forms will be returned to you in your cell.</a:t>
            </a:r>
          </a:p>
          <a:p>
            <a:pPr marL="0" indent="0">
              <a:buNone/>
            </a:pPr>
            <a:endParaRPr lang="en-GB" dirty="0" smtClean="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502" y="0"/>
            <a:ext cx="2095500" cy="2181225"/>
          </a:xfrm>
          <a:prstGeom prst="rect">
            <a:avLst/>
          </a:prstGeom>
        </p:spPr>
      </p:pic>
    </p:spTree>
    <p:extLst>
      <p:ext uri="{BB962C8B-B14F-4D97-AF65-F5344CB8AC3E}">
        <p14:creationId xmlns:p14="http://schemas.microsoft.com/office/powerpoint/2010/main" val="2409802063"/>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26660" y="156519"/>
            <a:ext cx="3171568" cy="2995134"/>
            <a:chOff x="1541290" y="1082697"/>
            <a:chExt cx="6259676" cy="5767745"/>
          </a:xfrm>
        </p:grpSpPr>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33317" y="2131695"/>
              <a:ext cx="5476875" cy="4057650"/>
            </a:xfrm>
            <a:prstGeom prst="rect">
              <a:avLst/>
            </a:prstGeom>
            <a:effectLst/>
          </p:spPr>
        </p:pic>
        <p:pic>
          <p:nvPicPr>
            <p:cNvPr id="6" name="Picture 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56664" y="4907394"/>
              <a:ext cx="748818" cy="748818"/>
            </a:xfrm>
            <a:prstGeom prst="rect">
              <a:avLst/>
            </a:prstGeom>
          </p:spPr>
        </p:pic>
        <p:pic>
          <p:nvPicPr>
            <p:cNvPr id="7" name="Picture 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15033" y="1371413"/>
              <a:ext cx="743054" cy="704948"/>
            </a:xfrm>
            <a:prstGeom prst="rect">
              <a:avLst/>
            </a:prstGeom>
          </p:spPr>
        </p:pic>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45883" y="2464519"/>
              <a:ext cx="743054" cy="704948"/>
            </a:xfrm>
            <a:prstGeom prst="rect">
              <a:avLst/>
            </a:prstGeom>
          </p:spPr>
        </p:pic>
        <p:pic>
          <p:nvPicPr>
            <p:cNvPr id="9" name="Picture 8"/>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28376" y="1407694"/>
              <a:ext cx="409632" cy="724001"/>
            </a:xfrm>
            <a:prstGeom prst="rect">
              <a:avLst/>
            </a:prstGeom>
          </p:spPr>
        </p:pic>
        <p:pic>
          <p:nvPicPr>
            <p:cNvPr id="10" name="Picture 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23959" y="6126441"/>
              <a:ext cx="695422" cy="724001"/>
            </a:xfrm>
            <a:prstGeom prst="rect">
              <a:avLst/>
            </a:prstGeom>
          </p:spPr>
        </p:pic>
        <p:pic>
          <p:nvPicPr>
            <p:cNvPr id="11" name="Picture 10"/>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41893" y="1745270"/>
              <a:ext cx="581106" cy="562053"/>
            </a:xfrm>
            <a:prstGeom prst="rect">
              <a:avLst/>
            </a:prstGeom>
          </p:spPr>
        </p:pic>
        <p:pic>
          <p:nvPicPr>
            <p:cNvPr id="12" name="Picture 11"/>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85831" y="1981895"/>
              <a:ext cx="928180" cy="928180"/>
            </a:xfrm>
            <a:prstGeom prst="rect">
              <a:avLst/>
            </a:prstGeom>
          </p:spPr>
        </p:pic>
        <p:pic>
          <p:nvPicPr>
            <p:cNvPr id="13" name="Picture 12"/>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41290" y="3016403"/>
              <a:ext cx="619211" cy="638264"/>
            </a:xfrm>
            <a:prstGeom prst="rect">
              <a:avLst/>
            </a:prstGeom>
          </p:spPr>
        </p:pic>
        <p:pic>
          <p:nvPicPr>
            <p:cNvPr id="14" name="Picture 1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66430" y="3883685"/>
              <a:ext cx="458745" cy="781952"/>
            </a:xfrm>
            <a:prstGeom prst="rect">
              <a:avLst/>
            </a:prstGeom>
          </p:spPr>
        </p:pic>
        <p:pic>
          <p:nvPicPr>
            <p:cNvPr id="15" name="Picture 14"/>
            <p:cNvPicPr>
              <a:picLocks noChangeAspect="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28535" y="1726435"/>
              <a:ext cx="776569" cy="776569"/>
            </a:xfrm>
            <a:prstGeom prst="rect">
              <a:avLst/>
            </a:prstGeom>
          </p:spPr>
        </p:pic>
        <p:pic>
          <p:nvPicPr>
            <p:cNvPr id="16" name="Picture 15"/>
            <p:cNvPicPr>
              <a:picLocks noChangeAspect="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31688" y="4092100"/>
              <a:ext cx="619211" cy="676369"/>
            </a:xfrm>
            <a:prstGeom prst="rect">
              <a:avLst/>
            </a:prstGeom>
          </p:spPr>
        </p:pic>
        <p:pic>
          <p:nvPicPr>
            <p:cNvPr id="17" name="Picture 16"/>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50617" y="6000709"/>
              <a:ext cx="647790" cy="676369"/>
            </a:xfrm>
            <a:prstGeom prst="rect">
              <a:avLst/>
            </a:prstGeom>
          </p:spPr>
        </p:pic>
        <p:pic>
          <p:nvPicPr>
            <p:cNvPr id="18" name="Picture 17"/>
            <p:cNvPicPr>
              <a:picLocks noChangeAspect="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03985" y="5970126"/>
              <a:ext cx="739303" cy="778973"/>
            </a:xfrm>
            <a:prstGeom prst="rect">
              <a:avLst/>
            </a:prstGeom>
          </p:spPr>
        </p:pic>
        <p:pic>
          <p:nvPicPr>
            <p:cNvPr id="19" name="Picture 18"/>
            <p:cNvPicPr>
              <a:picLocks noChangeAspect="1"/>
            </p:cNvPicPr>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43385" y="1082697"/>
              <a:ext cx="838200" cy="838200"/>
            </a:xfrm>
            <a:prstGeom prst="rect">
              <a:avLst/>
            </a:prstGeom>
          </p:spPr>
        </p:pic>
        <p:pic>
          <p:nvPicPr>
            <p:cNvPr id="20" name="Picture 19"/>
            <p:cNvPicPr>
              <a:picLocks noChangeAspect="1"/>
            </p:cNvPicPr>
            <p:nvPr/>
          </p:nvPicPr>
          <p:blipFill>
            <a:blip r:embed="rId1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18116" y="5548801"/>
              <a:ext cx="735810" cy="724909"/>
            </a:xfrm>
            <a:prstGeom prst="rect">
              <a:avLst/>
            </a:prstGeom>
          </p:spPr>
        </p:pic>
        <p:pic>
          <p:nvPicPr>
            <p:cNvPr id="21" name="Picture 20"/>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989414" y="5694333"/>
              <a:ext cx="605876" cy="794109"/>
            </a:xfrm>
            <a:prstGeom prst="rect">
              <a:avLst/>
            </a:prstGeom>
          </p:spPr>
        </p:pic>
        <p:pic>
          <p:nvPicPr>
            <p:cNvPr id="22" name="Picture 21"/>
            <p:cNvPicPr>
              <a:picLocks noChangeAspect="1"/>
            </p:cNvPicPr>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05872" y="4901070"/>
              <a:ext cx="861771" cy="838479"/>
            </a:xfrm>
            <a:prstGeom prst="rect">
              <a:avLst/>
            </a:prstGeom>
          </p:spPr>
        </p:pic>
        <p:pic>
          <p:nvPicPr>
            <p:cNvPr id="23" name="Picture 22"/>
            <p:cNvPicPr>
              <a:picLocks noChangeAspect="1"/>
            </p:cNvPicPr>
            <p:nvPr/>
          </p:nvPicPr>
          <p:blipFill>
            <a:blip r:embed="rId2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53191" y="3193359"/>
              <a:ext cx="1247775" cy="723900"/>
            </a:xfrm>
            <a:prstGeom prst="rect">
              <a:avLst/>
            </a:prstGeom>
          </p:spPr>
        </p:pic>
      </p:grpSp>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Religious Services </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06063" y="2834618"/>
            <a:ext cx="8596668" cy="3880773"/>
          </a:xfrm>
        </p:spPr>
        <p:txBody>
          <a:bodyPr/>
          <a:lstStyle/>
          <a:p>
            <a:r>
              <a:rPr lang="en-GB" dirty="0" smtClean="0">
                <a:latin typeface="Calibri" panose="020F0502020204030204" pitchFamily="34" charset="0"/>
                <a:cs typeface="Calibri" panose="020F0502020204030204" pitchFamily="34" charset="0"/>
              </a:rPr>
              <a:t>All Religious services are held in the main chapel.</a:t>
            </a:r>
          </a:p>
          <a:p>
            <a:r>
              <a:rPr lang="en-GB" dirty="0" smtClean="0">
                <a:latin typeface="Calibri" panose="020F0502020204030204" pitchFamily="34" charset="0"/>
                <a:cs typeface="Calibri" panose="020F0502020204030204" pitchFamily="34" charset="0"/>
              </a:rPr>
              <a:t>Church of England service is on a Sunday morning at 10:30am.</a:t>
            </a:r>
          </a:p>
          <a:p>
            <a:r>
              <a:rPr lang="en-GB" dirty="0" smtClean="0">
                <a:latin typeface="Calibri" panose="020F0502020204030204" pitchFamily="34" charset="0"/>
                <a:cs typeface="Calibri" panose="020F0502020204030204" pitchFamily="34" charset="0"/>
              </a:rPr>
              <a:t>Roman Catholic Service is on Sunday morning at 09:30am.</a:t>
            </a:r>
          </a:p>
          <a:p>
            <a:r>
              <a:rPr lang="en-GB" dirty="0" smtClean="0">
                <a:latin typeface="Calibri" panose="020F0502020204030204" pitchFamily="34" charset="0"/>
                <a:cs typeface="Calibri" panose="020F0502020204030204" pitchFamily="34" charset="0"/>
              </a:rPr>
              <a:t>Roman Catholic Mass is on Friday morning at 09:00am.</a:t>
            </a:r>
          </a:p>
          <a:p>
            <a:r>
              <a:rPr lang="en-GB" dirty="0" smtClean="0">
                <a:latin typeface="Calibri" panose="020F0502020204030204" pitchFamily="34" charset="0"/>
                <a:cs typeface="Calibri" panose="020F0502020204030204" pitchFamily="34" charset="0"/>
              </a:rPr>
              <a:t>Muslim Service is on a Friday afternoon at 13:00pm.</a:t>
            </a:r>
          </a:p>
          <a:p>
            <a:r>
              <a:rPr lang="en-GB" dirty="0" smtClean="0">
                <a:latin typeface="Calibri" panose="020F0502020204030204" pitchFamily="34" charset="0"/>
                <a:cs typeface="Calibri" panose="020F0502020204030204" pitchFamily="34" charset="0"/>
              </a:rPr>
              <a:t>You must be registered in your respective religion to take part in these services.</a:t>
            </a:r>
          </a:p>
          <a:p>
            <a:pPr marL="0" indent="0">
              <a:buNone/>
            </a:pP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6628185"/>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899" y="84826"/>
            <a:ext cx="3203966" cy="2584532"/>
          </a:xfrm>
          <a:prstGeom prst="rect">
            <a:avLst/>
          </a:prstGeom>
        </p:spPr>
      </p:pic>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Gym</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2669358"/>
            <a:ext cx="8596668" cy="3880773"/>
          </a:xfrm>
        </p:spPr>
        <p:txBody>
          <a:bodyPr>
            <a:normAutofit/>
          </a:bodyPr>
          <a:lstStyle/>
          <a:p>
            <a:r>
              <a:rPr lang="en-GB" dirty="0" smtClean="0">
                <a:latin typeface="Calibri" panose="020F0502020204030204" pitchFamily="34" charset="0"/>
                <a:cs typeface="Calibri" panose="020F0502020204030204" pitchFamily="34" charset="0"/>
              </a:rPr>
              <a:t>You must complete your gym induction before being able to access the gym.</a:t>
            </a:r>
          </a:p>
          <a:p>
            <a:r>
              <a:rPr lang="en-GB" dirty="0" smtClean="0">
                <a:latin typeface="Calibri" panose="020F0502020204030204" pitchFamily="34" charset="0"/>
                <a:cs typeface="Calibri" panose="020F0502020204030204" pitchFamily="34" charset="0"/>
              </a:rPr>
              <a:t>You will be called for the gym induction course when it is your turn. The induction staff will inform the gym of all new arrivals.</a:t>
            </a:r>
          </a:p>
          <a:p>
            <a:r>
              <a:rPr lang="en-GB" dirty="0" smtClean="0">
                <a:latin typeface="Calibri" panose="020F0502020204030204" pitchFamily="34" charset="0"/>
                <a:cs typeface="Calibri" panose="020F0502020204030204" pitchFamily="34" charset="0"/>
              </a:rPr>
              <a:t>Some of the benefits of using </a:t>
            </a:r>
            <a:r>
              <a:rPr lang="en-GB" dirty="0">
                <a:latin typeface="Calibri" panose="020F0502020204030204" pitchFamily="34" charset="0"/>
                <a:cs typeface="Calibri" panose="020F0502020204030204" pitchFamily="34" charset="0"/>
              </a:rPr>
              <a:t>the gym are; </a:t>
            </a:r>
            <a:endParaRPr lang="en-GB" dirty="0" smtClean="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Reduce </a:t>
            </a:r>
            <a:r>
              <a:rPr lang="en-GB" dirty="0">
                <a:latin typeface="Calibri" panose="020F0502020204030204" pitchFamily="34" charset="0"/>
                <a:cs typeface="Calibri" panose="020F0502020204030204" pitchFamily="34" charset="0"/>
              </a:rPr>
              <a:t>the risk of obesity, cardiovascular disease, strokes, osteoarthritis and </a:t>
            </a:r>
            <a:r>
              <a:rPr lang="en-GB" dirty="0" smtClean="0">
                <a:latin typeface="Calibri" panose="020F0502020204030204" pitchFamily="34" charset="0"/>
                <a:cs typeface="Calibri" panose="020F0502020204030204" pitchFamily="34" charset="0"/>
              </a:rPr>
              <a:t>osteoporosis, Improve </a:t>
            </a:r>
            <a:r>
              <a:rPr lang="en-GB" dirty="0">
                <a:latin typeface="Calibri" panose="020F0502020204030204" pitchFamily="34" charset="0"/>
                <a:cs typeface="Calibri" panose="020F0502020204030204" pitchFamily="34" charset="0"/>
              </a:rPr>
              <a:t>self esteem and </a:t>
            </a:r>
            <a:r>
              <a:rPr lang="en-GB" dirty="0" smtClean="0">
                <a:latin typeface="Calibri" panose="020F0502020204030204" pitchFamily="34" charset="0"/>
                <a:cs typeface="Calibri" panose="020F0502020204030204" pitchFamily="34" charset="0"/>
              </a:rPr>
              <a:t>self confidence, Improve </a:t>
            </a:r>
            <a:r>
              <a:rPr lang="en-GB" dirty="0">
                <a:latin typeface="Calibri" panose="020F0502020204030204" pitchFamily="34" charset="0"/>
                <a:cs typeface="Calibri" panose="020F0502020204030204" pitchFamily="34" charset="0"/>
              </a:rPr>
              <a:t>mental </a:t>
            </a:r>
            <a:r>
              <a:rPr lang="en-GB" dirty="0" smtClean="0">
                <a:latin typeface="Calibri" panose="020F0502020204030204" pitchFamily="34" charset="0"/>
                <a:cs typeface="Calibri" panose="020F0502020204030204" pitchFamily="34" charset="0"/>
              </a:rPr>
              <a:t>alertness, Improve </a:t>
            </a:r>
            <a:r>
              <a:rPr lang="en-GB" dirty="0">
                <a:latin typeface="Calibri" panose="020F0502020204030204" pitchFamily="34" charset="0"/>
                <a:cs typeface="Calibri" panose="020F0502020204030204" pitchFamily="34" charset="0"/>
              </a:rPr>
              <a:t>self esteem and self </a:t>
            </a:r>
            <a:r>
              <a:rPr lang="en-GB" dirty="0" smtClean="0">
                <a:latin typeface="Calibri" panose="020F0502020204030204" pitchFamily="34" charset="0"/>
                <a:cs typeface="Calibri" panose="020F0502020204030204" pitchFamily="34" charset="0"/>
              </a:rPr>
              <a:t>confidence, Improve </a:t>
            </a:r>
            <a:r>
              <a:rPr lang="en-GB" dirty="0">
                <a:latin typeface="Calibri" panose="020F0502020204030204" pitchFamily="34" charset="0"/>
                <a:cs typeface="Calibri" panose="020F0502020204030204" pitchFamily="34" charset="0"/>
              </a:rPr>
              <a:t>mental </a:t>
            </a:r>
            <a:r>
              <a:rPr lang="en-GB" dirty="0" smtClean="0">
                <a:latin typeface="Calibri" panose="020F0502020204030204" pitchFamily="34" charset="0"/>
                <a:cs typeface="Calibri" panose="020F0502020204030204" pitchFamily="34" charset="0"/>
              </a:rPr>
              <a:t>alertness, Reduce frustration, Reduce </a:t>
            </a:r>
            <a:r>
              <a:rPr lang="en-GB" dirty="0">
                <a:latin typeface="Calibri" panose="020F0502020204030204" pitchFamily="34" charset="0"/>
                <a:cs typeface="Calibri" panose="020F0502020204030204" pitchFamily="34" charset="0"/>
              </a:rPr>
              <a:t>anxiety and </a:t>
            </a:r>
            <a:r>
              <a:rPr lang="en-GB" dirty="0" smtClean="0">
                <a:latin typeface="Calibri" panose="020F0502020204030204" pitchFamily="34" charset="0"/>
                <a:cs typeface="Calibri" panose="020F0502020204030204" pitchFamily="34" charset="0"/>
              </a:rPr>
              <a:t>stress, Make </a:t>
            </a:r>
            <a:r>
              <a:rPr lang="en-GB" dirty="0">
                <a:latin typeface="Calibri" panose="020F0502020204030204" pitchFamily="34" charset="0"/>
                <a:cs typeface="Calibri" panose="020F0502020204030204" pitchFamily="34" charset="0"/>
              </a:rPr>
              <a:t>new </a:t>
            </a:r>
            <a:r>
              <a:rPr lang="en-GB" dirty="0" smtClean="0">
                <a:latin typeface="Calibri" panose="020F0502020204030204" pitchFamily="34" charset="0"/>
                <a:cs typeface="Calibri" panose="020F0502020204030204" pitchFamily="34" charset="0"/>
              </a:rPr>
              <a:t>friends, Improve </a:t>
            </a:r>
            <a:r>
              <a:rPr lang="en-GB" dirty="0">
                <a:latin typeface="Calibri" panose="020F0502020204030204" pitchFamily="34" charset="0"/>
                <a:cs typeface="Calibri" panose="020F0502020204030204" pitchFamily="34" charset="0"/>
              </a:rPr>
              <a:t>team </a:t>
            </a:r>
            <a:r>
              <a:rPr lang="en-GB" dirty="0" smtClean="0">
                <a:latin typeface="Calibri" panose="020F0502020204030204" pitchFamily="34" charset="0"/>
                <a:cs typeface="Calibri" panose="020F0502020204030204" pitchFamily="34" charset="0"/>
              </a:rPr>
              <a:t>skills, Improve </a:t>
            </a:r>
            <a:r>
              <a:rPr lang="en-GB" dirty="0">
                <a:latin typeface="Calibri" panose="020F0502020204030204" pitchFamily="34" charset="0"/>
                <a:cs typeface="Calibri" panose="020F0502020204030204" pitchFamily="34" charset="0"/>
              </a:rPr>
              <a:t>mobility and </a:t>
            </a:r>
            <a:r>
              <a:rPr lang="en-GB" dirty="0" smtClean="0">
                <a:latin typeface="Calibri" panose="020F0502020204030204" pitchFamily="34" charset="0"/>
                <a:cs typeface="Calibri" panose="020F0502020204030204" pitchFamily="34" charset="0"/>
              </a:rPr>
              <a:t>flexibility, Increase </a:t>
            </a:r>
            <a:r>
              <a:rPr lang="en-GB" dirty="0">
                <a:latin typeface="Calibri" panose="020F0502020204030204" pitchFamily="34" charset="0"/>
                <a:cs typeface="Calibri" panose="020F0502020204030204" pitchFamily="34" charset="0"/>
              </a:rPr>
              <a:t>strength and </a:t>
            </a:r>
            <a:r>
              <a:rPr lang="en-GB" dirty="0" smtClean="0">
                <a:latin typeface="Calibri" panose="020F0502020204030204" pitchFamily="34" charset="0"/>
                <a:cs typeface="Calibri" panose="020F0502020204030204" pitchFamily="34" charset="0"/>
              </a:rPr>
              <a:t>stamina and Improve </a:t>
            </a:r>
            <a:r>
              <a:rPr lang="en-GB" dirty="0">
                <a:latin typeface="Calibri" panose="020F0502020204030204" pitchFamily="34" charset="0"/>
                <a:cs typeface="Calibri" panose="020F0502020204030204" pitchFamily="34" charset="0"/>
              </a:rPr>
              <a:t>heart and lung </a:t>
            </a:r>
            <a:r>
              <a:rPr lang="en-GB" dirty="0" smtClean="0">
                <a:latin typeface="Calibri" panose="020F0502020204030204" pitchFamily="34" charset="0"/>
                <a:cs typeface="Calibri" panose="020F0502020204030204" pitchFamily="34" charset="0"/>
              </a:rPr>
              <a:t>function.</a:t>
            </a:r>
            <a:endParaRPr lang="en-GB" dirty="0">
              <a:latin typeface="Calibri" panose="020F0502020204030204" pitchFamily="34" charset="0"/>
              <a:cs typeface="Calibri" panose="020F0502020204030204" pitchFamily="34" charset="0"/>
            </a:endParaRPr>
          </a:p>
          <a:p>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60356"/>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Telephone System</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62500" lnSpcReduction="20000"/>
          </a:bodyPr>
          <a:lstStyle/>
          <a:p>
            <a:r>
              <a:rPr lang="en-GB" dirty="0" smtClean="0">
                <a:latin typeface="Calibri" panose="020F0502020204030204" pitchFamily="34" charset="0"/>
                <a:cs typeface="Calibri" panose="020F0502020204030204" pitchFamily="34" charset="0"/>
              </a:rPr>
              <a:t>You have already signed during the Reception process or had explained to you the Interception of Communications Compact, a legal requirement.</a:t>
            </a:r>
          </a:p>
          <a:p>
            <a:r>
              <a:rPr lang="en-GB" dirty="0" smtClean="0">
                <a:latin typeface="Calibri" panose="020F0502020204030204" pitchFamily="34" charset="0"/>
                <a:cs typeface="Calibri" panose="020F0502020204030204" pitchFamily="34" charset="0"/>
              </a:rPr>
              <a:t>All calls are recorded and may be monitored, calls are subject to random monitoring at up to 5%, some calls are not monitored this includes calls to your Legal Advisors, MP’s, Samaritans Etc.… as mentioned in your compact.</a:t>
            </a:r>
          </a:p>
          <a:p>
            <a:r>
              <a:rPr lang="en-GB" dirty="0" smtClean="0">
                <a:latin typeface="Calibri" panose="020F0502020204030204" pitchFamily="34" charset="0"/>
                <a:cs typeface="Calibri" panose="020F0502020204030204" pitchFamily="34" charset="0"/>
              </a:rPr>
              <a:t>Telephones are run on a pin number system.</a:t>
            </a:r>
          </a:p>
          <a:p>
            <a:r>
              <a:rPr lang="en-GB" dirty="0" smtClean="0">
                <a:latin typeface="Calibri" panose="020F0502020204030204" pitchFamily="34" charset="0"/>
                <a:cs typeface="Calibri" panose="020F0502020204030204" pitchFamily="34" charset="0"/>
              </a:rPr>
              <a:t>Phones are to be used on association periods only.</a:t>
            </a:r>
          </a:p>
          <a:p>
            <a:r>
              <a:rPr lang="en-GB" dirty="0" smtClean="0">
                <a:latin typeface="Calibri" panose="020F0502020204030204" pitchFamily="34" charset="0"/>
                <a:cs typeface="Calibri" panose="020F0502020204030204" pitchFamily="34" charset="0"/>
              </a:rPr>
              <a:t>There is no need to book use of the telephones as we expect you to be sensible about the amount of time you spend on the phone and take into consideration other people.(any abuse of this will lead to the introduction of phone lists where staff will tell you when you can use the phone and for how long).</a:t>
            </a:r>
          </a:p>
          <a:p>
            <a:r>
              <a:rPr lang="en-GB" dirty="0" smtClean="0">
                <a:latin typeface="Calibri" panose="020F0502020204030204" pitchFamily="34" charset="0"/>
                <a:cs typeface="Calibri" panose="020F0502020204030204" pitchFamily="34" charset="0"/>
              </a:rPr>
              <a:t>Requests to use the phone outside the prescribed periods will be done by application process only.</a:t>
            </a:r>
          </a:p>
          <a:p>
            <a:r>
              <a:rPr lang="en-GB" dirty="0" smtClean="0">
                <a:latin typeface="Calibri" panose="020F0502020204030204" pitchFamily="34" charset="0"/>
                <a:cs typeface="Calibri" panose="020F0502020204030204" pitchFamily="34" charset="0"/>
              </a:rPr>
              <a:t>Inter-prison phone calls are permitted at your own expense and must be applied for on the appropriate application form. </a:t>
            </a:r>
          </a:p>
          <a:p>
            <a:r>
              <a:rPr lang="en-GB" dirty="0" smtClean="0">
                <a:latin typeface="Calibri" panose="020F0502020204030204" pitchFamily="34" charset="0"/>
                <a:cs typeface="Calibri" panose="020F0502020204030204" pitchFamily="34" charset="0"/>
              </a:rPr>
              <a:t>Foreign Nationals or those with ties abroad are allowed £5 pin credit onto their Foreign National pin account, if they have not received a visit in the previous month. This is by application only.</a:t>
            </a:r>
          </a:p>
          <a:p>
            <a:r>
              <a:rPr lang="en-GB" dirty="0" smtClean="0">
                <a:latin typeface="Calibri" panose="020F0502020204030204" pitchFamily="34" charset="0"/>
                <a:cs typeface="Calibri" panose="020F0502020204030204" pitchFamily="34" charset="0"/>
              </a:rPr>
              <a:t>Do not let anyone use your pin number.</a:t>
            </a:r>
          </a:p>
          <a:p>
            <a:endParaRPr lang="en-GB" dirty="0" smtClean="0">
              <a:latin typeface="Calibri" panose="020F0502020204030204" pitchFamily="34" charset="0"/>
              <a:cs typeface="Calibri" panose="020F0502020204030204" pitchFamily="34" charset="0"/>
            </a:endParaRPr>
          </a:p>
          <a:p>
            <a:pPr marL="0" indent="0" algn="ctr">
              <a:buNone/>
            </a:pPr>
            <a:r>
              <a:rPr lang="en-GB" sz="2200" b="1" u="sng" dirty="0" smtClean="0">
                <a:latin typeface="Calibri" panose="020F0502020204030204" pitchFamily="34" charset="0"/>
                <a:cs typeface="Calibri" panose="020F0502020204030204" pitchFamily="34" charset="0"/>
              </a:rPr>
              <a:t>Any misuse of the pin phone system will result in disciplinary action.</a:t>
            </a:r>
            <a:endParaRPr lang="en-GB" sz="2200" b="1" u="sng"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4007337" y="5746638"/>
            <a:ext cx="1766877" cy="1111362"/>
          </a:xfrm>
          <a:prstGeom prst="rect">
            <a:avLst/>
          </a:prstGeom>
        </p:spPr>
      </p:pic>
    </p:spTree>
    <p:extLst>
      <p:ext uri="{BB962C8B-B14F-4D97-AF65-F5344CB8AC3E}">
        <p14:creationId xmlns:p14="http://schemas.microsoft.com/office/powerpoint/2010/main" val="193303545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Email a Prisoner</a:t>
            </a:r>
            <a:br>
              <a:rPr lang="en-GB" dirty="0" smtClean="0">
                <a:latin typeface="Calibri" panose="020F0502020204030204" pitchFamily="34" charset="0"/>
                <a:cs typeface="Calibri" panose="020F0502020204030204" pitchFamily="34" charset="0"/>
              </a:rPr>
            </a:br>
            <a:r>
              <a:rPr lang="en-GB" dirty="0" smtClean="0">
                <a:latin typeface="Calibri" panose="020F0502020204030204" pitchFamily="34" charset="0"/>
                <a:cs typeface="Calibri" panose="020F0502020204030204" pitchFamily="34" charset="0"/>
              </a:rPr>
              <a:t>www.emailaprisoner.com</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2147779"/>
            <a:ext cx="8596668" cy="3880773"/>
          </a:xfrm>
        </p:spPr>
        <p:txBody>
          <a:bodyPr/>
          <a:lstStyle/>
          <a:p>
            <a:pPr>
              <a:lnSpc>
                <a:spcPct val="250000"/>
              </a:lnSpc>
            </a:pPr>
            <a:r>
              <a:rPr lang="en-GB" dirty="0" smtClean="0">
                <a:latin typeface="Calibri" panose="020F0502020204030204" pitchFamily="34" charset="0"/>
                <a:cs typeface="Calibri" panose="020F0502020204030204" pitchFamily="34" charset="0"/>
              </a:rPr>
              <a:t>This is a service where your family or friends can send an email to you in prison.</a:t>
            </a:r>
          </a:p>
          <a:p>
            <a:pPr>
              <a:lnSpc>
                <a:spcPct val="250000"/>
              </a:lnSpc>
            </a:pPr>
            <a:r>
              <a:rPr lang="en-GB" dirty="0" smtClean="0">
                <a:latin typeface="Calibri" panose="020F0502020204030204" pitchFamily="34" charset="0"/>
                <a:cs typeface="Calibri" panose="020F0502020204030204" pitchFamily="34" charset="0"/>
              </a:rPr>
              <a:t>Staff will print out the message and deliver it to you the next day.</a:t>
            </a:r>
          </a:p>
          <a:p>
            <a:pPr>
              <a:lnSpc>
                <a:spcPct val="250000"/>
              </a:lnSpc>
            </a:pPr>
            <a:r>
              <a:rPr lang="en-GB" dirty="0" smtClean="0">
                <a:latin typeface="Calibri" panose="020F0502020204030204" pitchFamily="34" charset="0"/>
                <a:cs typeface="Calibri" panose="020F0502020204030204" pitchFamily="34" charset="0"/>
              </a:rPr>
              <a:t>There is no cost to you, it will cost the sender 30p (less than a first class stamp).</a:t>
            </a:r>
          </a:p>
          <a:p>
            <a:pPr marL="0" indent="0">
              <a:buNone/>
            </a:pP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86" y="4809504"/>
            <a:ext cx="2717460" cy="12190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542" y="4777841"/>
            <a:ext cx="1323847" cy="1374279"/>
          </a:xfrm>
          <a:prstGeom prst="rect">
            <a:avLst/>
          </a:prstGeom>
        </p:spPr>
      </p:pic>
    </p:spTree>
    <p:extLst>
      <p:ext uri="{BB962C8B-B14F-4D97-AF65-F5344CB8AC3E}">
        <p14:creationId xmlns:p14="http://schemas.microsoft.com/office/powerpoint/2010/main" val="617518731"/>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9126" y="74140"/>
            <a:ext cx="9108213" cy="6907367"/>
          </a:xfrm>
          <a:prstGeom prst="rect">
            <a:avLst/>
          </a:prstGeom>
        </p:spPr>
      </p:pic>
    </p:spTree>
    <p:extLst>
      <p:ext uri="{BB962C8B-B14F-4D97-AF65-F5344CB8AC3E}">
        <p14:creationId xmlns:p14="http://schemas.microsoft.com/office/powerpoint/2010/main" val="1215446934"/>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Mail</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85000" lnSpcReduction="10000"/>
          </a:bodyPr>
          <a:lstStyle/>
          <a:p>
            <a:r>
              <a:rPr lang="en-GB" dirty="0" smtClean="0">
                <a:latin typeface="Calibri" panose="020F0502020204030204" pitchFamily="34" charset="0"/>
                <a:cs typeface="Calibri" panose="020F0502020204030204" pitchFamily="34" charset="0"/>
              </a:rPr>
              <a:t>Every prisoner will receive a weekly letter. This letter is second class postage and is paid for by the prison.</a:t>
            </a:r>
          </a:p>
          <a:p>
            <a:r>
              <a:rPr lang="en-GB" dirty="0" smtClean="0">
                <a:latin typeface="Calibri" panose="020F0502020204030204" pitchFamily="34" charset="0"/>
                <a:cs typeface="Calibri" panose="020F0502020204030204" pitchFamily="34" charset="0"/>
              </a:rPr>
              <a:t>All outgoing mail must have your name and number on the back of the envelope or it will not be sent out.</a:t>
            </a:r>
          </a:p>
          <a:p>
            <a:r>
              <a:rPr lang="en-GB" dirty="0" smtClean="0">
                <a:latin typeface="Calibri" panose="020F0502020204030204" pitchFamily="34" charset="0"/>
                <a:cs typeface="Calibri" panose="020F0502020204030204" pitchFamily="34" charset="0"/>
              </a:rPr>
              <a:t>Do not seal your outgoing mail, other than mail subject to legal privileged letters.</a:t>
            </a:r>
          </a:p>
          <a:p>
            <a:r>
              <a:rPr lang="en-GB" dirty="0" smtClean="0">
                <a:latin typeface="Calibri" panose="020F0502020204030204" pitchFamily="34" charset="0"/>
                <a:cs typeface="Calibri" panose="020F0502020204030204" pitchFamily="34" charset="0"/>
              </a:rPr>
              <a:t>Incoming mail is opened and checked (except for official mail i.e. Legal mail’, MP’s letters </a:t>
            </a:r>
            <a:r>
              <a:rPr lang="en-GB" dirty="0" err="1" smtClean="0">
                <a:latin typeface="Calibri" panose="020F0502020204030204" pitchFamily="34" charset="0"/>
                <a:cs typeface="Calibri" panose="020F0502020204030204" pitchFamily="34" charset="0"/>
              </a:rPr>
              <a:t>ect</a:t>
            </a:r>
            <a:r>
              <a:rPr lang="en-GB" dirty="0" smtClean="0">
                <a:latin typeface="Calibri" panose="020F0502020204030204" pitchFamily="34" charset="0"/>
                <a:cs typeface="Calibri" panose="020F0502020204030204" pitchFamily="34" charset="0"/>
              </a:rPr>
              <a:t>… as long as they are clearly marked.</a:t>
            </a:r>
          </a:p>
          <a:p>
            <a:r>
              <a:rPr lang="en-GB" dirty="0" smtClean="0">
                <a:latin typeface="Calibri" panose="020F0502020204030204" pitchFamily="34" charset="0"/>
                <a:cs typeface="Calibri" panose="020F0502020204030204" pitchFamily="34" charset="0"/>
              </a:rPr>
              <a:t>Up to 5% of incoming and outgoing mail is checked as a matter of course.</a:t>
            </a:r>
          </a:p>
          <a:p>
            <a:r>
              <a:rPr lang="en-GB" dirty="0" smtClean="0">
                <a:latin typeface="Calibri" panose="020F0502020204030204" pitchFamily="34" charset="0"/>
                <a:cs typeface="Calibri" panose="020F0502020204030204" pitchFamily="34" charset="0"/>
              </a:rPr>
              <a:t>Email a prisoner operates on the same screening as normal mail and is checked at the same 5% level.</a:t>
            </a:r>
          </a:p>
          <a:p>
            <a:r>
              <a:rPr lang="en-GB" dirty="0" smtClean="0">
                <a:latin typeface="Calibri" panose="020F0502020204030204" pitchFamily="34" charset="0"/>
                <a:cs typeface="Calibri" panose="020F0502020204030204" pitchFamily="34" charset="0"/>
              </a:rPr>
              <a:t>Cheques and Postal Orders must be made payable to the governor and have the senders name and address on the back.</a:t>
            </a:r>
          </a:p>
          <a:p>
            <a:r>
              <a:rPr lang="en-GB" dirty="0" smtClean="0">
                <a:latin typeface="Calibri" panose="020F0502020204030204" pitchFamily="34" charset="0"/>
                <a:cs typeface="Calibri" panose="020F0502020204030204" pitchFamily="34" charset="0"/>
              </a:rPr>
              <a:t>Mail boxes are emptied during the night and mail is sent out the next day unless it is a weekend or a bank holiday when it is sent the next working day.</a:t>
            </a:r>
          </a:p>
          <a:p>
            <a:pPr marL="0" indent="0">
              <a:buNone/>
            </a:pP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6702811" y="164838"/>
            <a:ext cx="1752000" cy="1668000"/>
          </a:xfrm>
          <a:prstGeom prst="rect">
            <a:avLst/>
          </a:prstGeom>
        </p:spPr>
      </p:pic>
    </p:spTree>
    <p:extLst>
      <p:ext uri="{BB962C8B-B14F-4D97-AF65-F5344CB8AC3E}">
        <p14:creationId xmlns:p14="http://schemas.microsoft.com/office/powerpoint/2010/main" val="3982464256"/>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Visits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85000" lnSpcReduction="20000"/>
          </a:bodyPr>
          <a:lstStyle/>
          <a:p>
            <a:r>
              <a:rPr lang="en-GB" dirty="0" smtClean="0">
                <a:latin typeface="Calibri" panose="020F0502020204030204" pitchFamily="34" charset="0"/>
                <a:cs typeface="Calibri" panose="020F0502020204030204" pitchFamily="34" charset="0"/>
              </a:rPr>
              <a:t>Visits can be booked by telephone or at </a:t>
            </a:r>
            <a:r>
              <a:rPr lang="en-GB" dirty="0" smtClean="0">
                <a:latin typeface="Calibri" panose="020F0502020204030204" pitchFamily="34" charset="0"/>
                <a:cs typeface="Calibri" panose="020F0502020204030204" pitchFamily="34" charset="0"/>
                <a:hlinkClick r:id="rId2"/>
              </a:rPr>
              <a:t>www.gov.uk/prisonvisits</a:t>
            </a:r>
            <a:r>
              <a:rPr lang="en-GB" dirty="0" smtClean="0">
                <a:latin typeface="Calibri" panose="020F0502020204030204" pitchFamily="34" charset="0"/>
                <a:cs typeface="Calibri" panose="020F0502020204030204" pitchFamily="34" charset="0"/>
              </a:rPr>
              <a:t>.</a:t>
            </a:r>
          </a:p>
          <a:p>
            <a:r>
              <a:rPr lang="en-GB" dirty="0" smtClean="0">
                <a:latin typeface="Calibri" panose="020F0502020204030204" pitchFamily="34" charset="0"/>
                <a:cs typeface="Calibri" panose="020F0502020204030204" pitchFamily="34" charset="0"/>
              </a:rPr>
              <a:t>All visitors will have to be registered prior to booking a visit. You can add visitors details by using the correct application form.</a:t>
            </a:r>
          </a:p>
          <a:p>
            <a:r>
              <a:rPr lang="en-GB" dirty="0" smtClean="0">
                <a:latin typeface="Calibri" panose="020F0502020204030204" pitchFamily="34" charset="0"/>
                <a:cs typeface="Calibri" panose="020F0502020204030204" pitchFamily="34" charset="0"/>
              </a:rPr>
              <a:t>Once your visitors details have been added they will follow you from one prison to another in the case of you being transferred.</a:t>
            </a:r>
          </a:p>
          <a:p>
            <a:r>
              <a:rPr lang="en-GB" dirty="0" smtClean="0">
                <a:latin typeface="Calibri" panose="020F0502020204030204" pitchFamily="34" charset="0"/>
                <a:cs typeface="Calibri" panose="020F0502020204030204" pitchFamily="34" charset="0"/>
              </a:rPr>
              <a:t>There are no visits on Mondays, Tuesdays and Fridays.</a:t>
            </a:r>
          </a:p>
          <a:p>
            <a:r>
              <a:rPr lang="en-GB" dirty="0" smtClean="0">
                <a:latin typeface="Calibri" panose="020F0502020204030204" pitchFamily="34" charset="0"/>
                <a:cs typeface="Calibri" panose="020F0502020204030204" pitchFamily="34" charset="0"/>
              </a:rPr>
              <a:t>Visits must be booked 48 hours in advance.</a:t>
            </a:r>
          </a:p>
          <a:p>
            <a:r>
              <a:rPr lang="en-GB" dirty="0" smtClean="0">
                <a:latin typeface="Calibri" panose="020F0502020204030204" pitchFamily="34" charset="0"/>
                <a:cs typeface="Calibri" panose="020F0502020204030204" pitchFamily="34" charset="0"/>
              </a:rPr>
              <a:t>The visits centre opens at 12:30 and Visits are conducted 14:00 to 16:00.</a:t>
            </a:r>
          </a:p>
          <a:p>
            <a:r>
              <a:rPr lang="en-GB" dirty="0" smtClean="0">
                <a:latin typeface="Calibri" panose="020F0502020204030204" pitchFamily="34" charset="0"/>
                <a:cs typeface="Calibri" panose="020F0502020204030204" pitchFamily="34" charset="0"/>
              </a:rPr>
              <a:t>Visitors have until 15:00 to arrive after that entrance to the prison will not be permitted.</a:t>
            </a:r>
          </a:p>
          <a:p>
            <a:r>
              <a:rPr lang="en-GB" dirty="0" smtClean="0">
                <a:latin typeface="Calibri" panose="020F0502020204030204" pitchFamily="34" charset="0"/>
                <a:cs typeface="Calibri" panose="020F0502020204030204" pitchFamily="34" charset="0"/>
              </a:rPr>
              <a:t>A canteen and vending machines are available in the visits room.</a:t>
            </a:r>
          </a:p>
          <a:p>
            <a:r>
              <a:rPr lang="en-GB" dirty="0" smtClean="0">
                <a:latin typeface="Calibri" panose="020F0502020204030204" pitchFamily="34" charset="0"/>
                <a:cs typeface="Calibri" panose="020F0502020204030204" pitchFamily="34" charset="0"/>
              </a:rPr>
              <a:t>Your Visiting order allowance varies depending on your IEP Level.</a:t>
            </a:r>
          </a:p>
          <a:p>
            <a:r>
              <a:rPr lang="en-GB" dirty="0" smtClean="0">
                <a:latin typeface="Calibri" panose="020F0502020204030204" pitchFamily="34" charset="0"/>
                <a:cs typeface="Calibri" panose="020F0502020204030204" pitchFamily="34" charset="0"/>
              </a:rPr>
              <a:t> Further information on this can be found in your induction booklet.</a:t>
            </a:r>
          </a:p>
          <a:p>
            <a:r>
              <a:rPr lang="en-GB" dirty="0" smtClean="0">
                <a:latin typeface="Calibri" panose="020F0502020204030204" pitchFamily="34" charset="0"/>
                <a:cs typeface="Calibri" panose="020F0502020204030204" pitchFamily="34" charset="0"/>
              </a:rPr>
              <a:t>Assisted prison visits information booklet is available from your induction or wing staff.</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045" y="0"/>
            <a:ext cx="2266950" cy="2381250"/>
          </a:xfrm>
          <a:prstGeom prst="rect">
            <a:avLst/>
          </a:prstGeom>
        </p:spPr>
      </p:pic>
    </p:spTree>
    <p:extLst>
      <p:ext uri="{BB962C8B-B14F-4D97-AF65-F5344CB8AC3E}">
        <p14:creationId xmlns:p14="http://schemas.microsoft.com/office/powerpoint/2010/main" val="3550618699"/>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Canteen and Money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77500" lnSpcReduction="20000"/>
          </a:bodyPr>
          <a:lstStyle/>
          <a:p>
            <a:r>
              <a:rPr lang="en-GB" dirty="0" smtClean="0">
                <a:latin typeface="Calibri" panose="020F0502020204030204" pitchFamily="34" charset="0"/>
                <a:cs typeface="Calibri" panose="020F0502020204030204" pitchFamily="34" charset="0"/>
              </a:rPr>
              <a:t>The canteen service is run by DHL. Your canteen sheet contains all the codes for ordering items and their prices.</a:t>
            </a:r>
          </a:p>
          <a:p>
            <a:r>
              <a:rPr lang="en-GB" dirty="0" smtClean="0">
                <a:latin typeface="Calibri" panose="020F0502020204030204" pitchFamily="34" charset="0"/>
                <a:cs typeface="Calibri" panose="020F0502020204030204" pitchFamily="34" charset="0"/>
              </a:rPr>
              <a:t>Canteen sheets are delivered to your cells on a Friday afternoon and should be completed and handed back in to wing staff no later than lunch time Sunday. Any canteen sheets handed in after this time will not be processed and can not be added to the order. </a:t>
            </a:r>
            <a:r>
              <a:rPr lang="en-GB" b="1" u="sng" dirty="0" smtClean="0">
                <a:latin typeface="Calibri" panose="020F0502020204030204" pitchFamily="34" charset="0"/>
                <a:cs typeface="Calibri" panose="020F0502020204030204" pitchFamily="34" charset="0"/>
              </a:rPr>
              <a:t>YOU WILL NOT RECEIVE A CANTEEN THAT WEEK.</a:t>
            </a:r>
          </a:p>
          <a:p>
            <a:r>
              <a:rPr lang="en-GB" dirty="0" smtClean="0">
                <a:latin typeface="Calibri" panose="020F0502020204030204" pitchFamily="34" charset="0"/>
                <a:cs typeface="Calibri" panose="020F0502020204030204" pitchFamily="34" charset="0"/>
              </a:rPr>
              <a:t>Canteen delivery takes place on a Wednesday.</a:t>
            </a:r>
          </a:p>
          <a:p>
            <a:r>
              <a:rPr lang="en-GB" dirty="0" smtClean="0">
                <a:latin typeface="Calibri" panose="020F0502020204030204" pitchFamily="34" charset="0"/>
                <a:cs typeface="Calibri" panose="020F0502020204030204" pitchFamily="34" charset="0"/>
              </a:rPr>
              <a:t>You must fill your sheet out in black pen only.</a:t>
            </a:r>
          </a:p>
          <a:p>
            <a:r>
              <a:rPr lang="en-GB" dirty="0" smtClean="0">
                <a:latin typeface="Calibri" panose="020F0502020204030204" pitchFamily="34" charset="0"/>
                <a:cs typeface="Calibri" panose="020F0502020204030204" pitchFamily="34" charset="0"/>
              </a:rPr>
              <a:t>Your money will be transferred from your previous establishment automatically, however if you are arriving from a private prison this will take longer than if you have arrived from a public prison, due to them using a different system.</a:t>
            </a:r>
          </a:p>
          <a:p>
            <a:r>
              <a:rPr lang="en-GB" dirty="0" smtClean="0">
                <a:latin typeface="Calibri" panose="020F0502020204030204" pitchFamily="34" charset="0"/>
                <a:cs typeface="Calibri" panose="020F0502020204030204" pitchFamily="34" charset="0"/>
              </a:rPr>
              <a:t>You will be offered a reception pack on arrival which includes a Smokers or Non-Smokers pack and £2 pin credit. This will be paid back in a lump sum from your spends account should there be sufficient funds to cover it.</a:t>
            </a:r>
          </a:p>
          <a:p>
            <a:r>
              <a:rPr lang="en-GB" dirty="0" smtClean="0">
                <a:latin typeface="Calibri" panose="020F0502020204030204" pitchFamily="34" charset="0"/>
                <a:cs typeface="Calibri" panose="020F0502020204030204" pitchFamily="34" charset="0"/>
              </a:rPr>
              <a:t>You can have transferred £15.50 if on Standard and £25.50 if Enhanced from your private account to your spends weekly.</a:t>
            </a:r>
          </a:p>
          <a:p>
            <a:r>
              <a:rPr lang="en-GB" dirty="0" smtClean="0">
                <a:latin typeface="Calibri" panose="020F0502020204030204" pitchFamily="34" charset="0"/>
                <a:cs typeface="Calibri" panose="020F0502020204030204" pitchFamily="34" charset="0"/>
              </a:rPr>
              <a:t>Weekly canteen allowances are £35 on Standard and £50 if Enhanced.</a:t>
            </a:r>
          </a:p>
          <a:p>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1156" y="262192"/>
            <a:ext cx="3031524" cy="1226539"/>
          </a:xfrm>
          <a:prstGeom prst="rect">
            <a:avLst/>
          </a:prstGeom>
        </p:spPr>
      </p:pic>
    </p:spTree>
    <p:extLst>
      <p:ext uri="{BB962C8B-B14F-4D97-AF65-F5344CB8AC3E}">
        <p14:creationId xmlns:p14="http://schemas.microsoft.com/office/powerpoint/2010/main" val="1620046402"/>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8952" y="0"/>
            <a:ext cx="2710248" cy="2689585"/>
          </a:xfrm>
          <a:prstGeom prst="rect">
            <a:avLst/>
          </a:prstGeom>
        </p:spPr>
      </p:pic>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Menu’s and Meal Times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2638383"/>
            <a:ext cx="8596668" cy="3880773"/>
          </a:xfrm>
        </p:spPr>
        <p:txBody>
          <a:bodyPr>
            <a:normAutofit fontScale="77500" lnSpcReduction="20000"/>
          </a:bodyPr>
          <a:lstStyle/>
          <a:p>
            <a:r>
              <a:rPr lang="en-GB" dirty="0" smtClean="0">
                <a:latin typeface="Calibri" panose="020F0502020204030204" pitchFamily="34" charset="0"/>
                <a:cs typeface="Calibri" panose="020F0502020204030204" pitchFamily="34" charset="0"/>
              </a:rPr>
              <a:t>Meals are selected by you from the menu sheet that will be displayed in you wing office. </a:t>
            </a:r>
          </a:p>
          <a:p>
            <a:r>
              <a:rPr lang="en-GB" dirty="0" smtClean="0">
                <a:latin typeface="Calibri" panose="020F0502020204030204" pitchFamily="34" charset="0"/>
                <a:cs typeface="Calibri" panose="020F0502020204030204" pitchFamily="34" charset="0"/>
              </a:rPr>
              <a:t>New sheets will go up every Wednesday evening and you have until Saturday tea time to complete and return it to wing staff to be signed.</a:t>
            </a:r>
          </a:p>
          <a:p>
            <a:r>
              <a:rPr lang="en-GB" dirty="0" smtClean="0">
                <a:latin typeface="Calibri" panose="020F0502020204030204" pitchFamily="34" charset="0"/>
                <a:cs typeface="Calibri" panose="020F0502020204030204" pitchFamily="34" charset="0"/>
              </a:rPr>
              <a:t>All menu sheets must be dated for the following Thursday (the day the new menu starts).</a:t>
            </a:r>
          </a:p>
          <a:p>
            <a:r>
              <a:rPr lang="en-GB" dirty="0" smtClean="0">
                <a:latin typeface="Calibri" panose="020F0502020204030204" pitchFamily="34" charset="0"/>
                <a:cs typeface="Calibri" panose="020F0502020204030204" pitchFamily="34" charset="0"/>
              </a:rPr>
              <a:t>If you fail to complete the menu you will be given a default choice of No.2 choice for every meal that week.</a:t>
            </a:r>
          </a:p>
          <a:p>
            <a:r>
              <a:rPr lang="en-GB" dirty="0" smtClean="0">
                <a:latin typeface="Calibri" panose="020F0502020204030204" pitchFamily="34" charset="0"/>
                <a:cs typeface="Calibri" panose="020F0502020204030204" pitchFamily="34" charset="0"/>
              </a:rPr>
              <a:t>You must fill in a menu sheet as soon as possible on arrival to allow staff enough time to log it for the following day.</a:t>
            </a:r>
          </a:p>
          <a:p>
            <a:r>
              <a:rPr lang="en-GB" dirty="0" smtClean="0">
                <a:latin typeface="Calibri" panose="020F0502020204030204" pitchFamily="34" charset="0"/>
                <a:cs typeface="Calibri" panose="020F0502020204030204" pitchFamily="34" charset="0"/>
              </a:rPr>
              <a:t>Always keep your copy of the menu sheet as you may need it at a future date if you have any problems with your meal choices.</a:t>
            </a:r>
          </a:p>
          <a:p>
            <a:r>
              <a:rPr lang="en-GB" dirty="0" smtClean="0">
                <a:latin typeface="Calibri" panose="020F0502020204030204" pitchFamily="34" charset="0"/>
                <a:cs typeface="Calibri" panose="020F0502020204030204" pitchFamily="34" charset="0"/>
              </a:rPr>
              <a:t>When unlocked for meals you must wear appropriate clothing and footwear to collect you meal, always take your tray plate and bowl.</a:t>
            </a:r>
          </a:p>
          <a:p>
            <a:r>
              <a:rPr lang="en-GB" dirty="0" smtClean="0">
                <a:latin typeface="Calibri" panose="020F0502020204030204" pitchFamily="34" charset="0"/>
                <a:cs typeface="Calibri" panose="020F0502020204030204" pitchFamily="34" charset="0"/>
              </a:rPr>
              <a:t>One trip to the </a:t>
            </a:r>
            <a:r>
              <a:rPr lang="en-GB" dirty="0" err="1" smtClean="0">
                <a:latin typeface="Calibri" panose="020F0502020204030204" pitchFamily="34" charset="0"/>
                <a:cs typeface="Calibri" panose="020F0502020204030204" pitchFamily="34" charset="0"/>
              </a:rPr>
              <a:t>severy</a:t>
            </a:r>
            <a:r>
              <a:rPr lang="en-GB" dirty="0" smtClean="0">
                <a:latin typeface="Calibri" panose="020F0502020204030204" pitchFamily="34" charset="0"/>
                <a:cs typeface="Calibri" panose="020F0502020204030204" pitchFamily="34" charset="0"/>
              </a:rPr>
              <a:t> only.</a:t>
            </a:r>
          </a:p>
          <a:p>
            <a:r>
              <a:rPr lang="en-GB" dirty="0" smtClean="0">
                <a:latin typeface="Calibri" panose="020F0502020204030204" pitchFamily="34" charset="0"/>
                <a:cs typeface="Calibri" panose="020F0502020204030204" pitchFamily="34" charset="0"/>
              </a:rPr>
              <a:t>Please do not loiter or slow time in the server area when collecting your meal as there are a lot of prisoner to meals.</a:t>
            </a:r>
          </a:p>
          <a:p>
            <a:r>
              <a:rPr lang="en-GB" dirty="0" smtClean="0">
                <a:latin typeface="Calibri" panose="020F0502020204030204" pitchFamily="34" charset="0"/>
                <a:cs typeface="Calibri" panose="020F0502020204030204" pitchFamily="34" charset="0"/>
              </a:rPr>
              <a:t>Special diets are offered for medical or religious reasons. </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3817000"/>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904" y="0"/>
            <a:ext cx="5616452" cy="3170578"/>
          </a:xfrm>
          <a:prstGeom prst="rect">
            <a:avLst/>
          </a:prstGeom>
        </p:spPr>
      </p:pic>
      <p:sp>
        <p:nvSpPr>
          <p:cNvPr id="2" name="Title 1"/>
          <p:cNvSpPr>
            <a:spLocks noGrp="1"/>
          </p:cNvSpPr>
          <p:nvPr>
            <p:ph type="ctrTitle"/>
          </p:nvPr>
        </p:nvSpPr>
        <p:spPr>
          <a:xfrm>
            <a:off x="420130" y="2191045"/>
            <a:ext cx="9144000" cy="2387600"/>
          </a:xfrm>
        </p:spPr>
        <p:txBody>
          <a:bodyPr/>
          <a:lstStyle/>
          <a:p>
            <a:pPr algn="ctr"/>
            <a:r>
              <a:rPr lang="en-GB" b="1" dirty="0" smtClean="0">
                <a:latin typeface="Calibri" panose="020F0502020204030204" pitchFamily="34" charset="0"/>
                <a:cs typeface="Calibri" panose="020F0502020204030204" pitchFamily="34" charset="0"/>
              </a:rPr>
              <a:t>Welcome to</a:t>
            </a:r>
            <a:br>
              <a:rPr lang="en-GB" b="1" dirty="0" smtClean="0">
                <a:latin typeface="Calibri" panose="020F0502020204030204" pitchFamily="34" charset="0"/>
                <a:cs typeface="Calibri" panose="020F0502020204030204" pitchFamily="34" charset="0"/>
              </a:rPr>
            </a:br>
            <a:r>
              <a:rPr lang="en-GB" b="1" dirty="0" smtClean="0">
                <a:latin typeface="Calibri" panose="020F0502020204030204" pitchFamily="34" charset="0"/>
                <a:cs typeface="Calibri" panose="020F0502020204030204" pitchFamily="34" charset="0"/>
              </a:rPr>
              <a:t>HMP/YOI Moorland</a:t>
            </a:r>
            <a:endParaRPr lang="en-GB" b="1"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0" y="5124069"/>
            <a:ext cx="7766936" cy="1096899"/>
          </a:xfrm>
        </p:spPr>
        <p:txBody>
          <a:bodyPr>
            <a:normAutofit/>
          </a:bodyPr>
          <a:lstStyle/>
          <a:p>
            <a:r>
              <a:rPr lang="en-GB" sz="3600" smtClean="0">
                <a:latin typeface="Calibri" panose="020F0502020204030204" pitchFamily="34" charset="0"/>
                <a:cs typeface="Calibri" panose="020F0502020204030204" pitchFamily="34" charset="0"/>
              </a:rPr>
              <a:t>Houseblock 2 </a:t>
            </a:r>
            <a:r>
              <a:rPr lang="en-GB" sz="3600" dirty="0" smtClean="0">
                <a:latin typeface="Calibri" panose="020F0502020204030204" pitchFamily="34" charset="0"/>
                <a:cs typeface="Calibri" panose="020F0502020204030204" pitchFamily="34" charset="0"/>
              </a:rPr>
              <a:t>Induction Unit</a:t>
            </a:r>
            <a:endParaRPr lang="en-GB"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2295040"/>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Association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a:bodyPr>
          <a:lstStyle/>
          <a:p>
            <a:r>
              <a:rPr lang="en-GB" dirty="0" smtClean="0">
                <a:latin typeface="Calibri" panose="020F0502020204030204" pitchFamily="34" charset="0"/>
                <a:cs typeface="Calibri" panose="020F0502020204030204" pitchFamily="34" charset="0"/>
              </a:rPr>
              <a:t>Association is every weekday evening apart from Friday when it runs all afternoon.</a:t>
            </a:r>
          </a:p>
          <a:p>
            <a:r>
              <a:rPr lang="en-GB" dirty="0" smtClean="0">
                <a:latin typeface="Calibri" panose="020F0502020204030204" pitchFamily="34" charset="0"/>
                <a:cs typeface="Calibri" panose="020F0502020204030204" pitchFamily="34" charset="0"/>
              </a:rPr>
              <a:t>Association starts after you evening meal has been served.</a:t>
            </a:r>
          </a:p>
          <a:p>
            <a:r>
              <a:rPr lang="en-GB" dirty="0" smtClean="0">
                <a:latin typeface="Calibri" panose="020F0502020204030204" pitchFamily="34" charset="0"/>
                <a:cs typeface="Calibri" panose="020F0502020204030204" pitchFamily="34" charset="0"/>
              </a:rPr>
              <a:t>The end of association will be called and you are expected to return to your cells promptly.</a:t>
            </a:r>
          </a:p>
          <a:p>
            <a:r>
              <a:rPr lang="en-GB" dirty="0" smtClean="0">
                <a:latin typeface="Calibri" panose="020F0502020204030204" pitchFamily="34" charset="0"/>
                <a:cs typeface="Calibri" panose="020F0502020204030204" pitchFamily="34" charset="0"/>
              </a:rPr>
              <a:t>During association you are expected to be fully dressed at all times INCLUDING to and from the showers.</a:t>
            </a:r>
          </a:p>
          <a:p>
            <a:r>
              <a:rPr lang="en-GB" dirty="0" smtClean="0">
                <a:latin typeface="Calibri" panose="020F0502020204030204" pitchFamily="34" charset="0"/>
                <a:cs typeface="Calibri" panose="020F0502020204030204" pitchFamily="34" charset="0"/>
              </a:rPr>
              <a:t>Smoking is permitted in your cell and on the exercise yard ONLY.</a:t>
            </a:r>
          </a:p>
          <a:p>
            <a:r>
              <a:rPr lang="en-GB" dirty="0" smtClean="0">
                <a:latin typeface="Calibri" panose="020F0502020204030204" pitchFamily="34" charset="0"/>
                <a:cs typeface="Calibri" panose="020F0502020204030204" pitchFamily="34" charset="0"/>
              </a:rPr>
              <a:t>Slippers and flip flops are for in shower or in cell use only they are not appropriate footwear for the landing. </a:t>
            </a:r>
          </a:p>
          <a:p>
            <a:endParaRPr lang="en-GB" dirty="0" smtClean="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Failure to abide by these simple rules will result in IEP Warning and a possible downgrade of your IEP Level.</a:t>
            </a:r>
            <a:endParaRPr lang="en-GB" b="1" u="sng"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2172" y="226282"/>
            <a:ext cx="1980288" cy="1584230"/>
          </a:xfrm>
          <a:prstGeom prst="rect">
            <a:avLst/>
          </a:prstGeom>
        </p:spPr>
      </p:pic>
    </p:spTree>
    <p:extLst>
      <p:ext uri="{BB962C8B-B14F-4D97-AF65-F5344CB8AC3E}">
        <p14:creationId xmlns:p14="http://schemas.microsoft.com/office/powerpoint/2010/main" val="292380701"/>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Kit Exchange and Laundry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77500" lnSpcReduction="20000"/>
          </a:bodyPr>
          <a:lstStyle/>
          <a:p>
            <a:r>
              <a:rPr lang="en-GB" dirty="0" smtClean="0">
                <a:latin typeface="Calibri" panose="020F0502020204030204" pitchFamily="34" charset="0"/>
                <a:cs typeface="Calibri" panose="020F0502020204030204" pitchFamily="34" charset="0"/>
              </a:rPr>
              <a:t>Prison Kit is exchanged once a week every week. Each Houseblock has its own day and will vary depending on which Houseblock you go to.</a:t>
            </a:r>
          </a:p>
          <a:p>
            <a:r>
              <a:rPr lang="en-GB" dirty="0" smtClean="0">
                <a:latin typeface="Calibri" panose="020F0502020204030204" pitchFamily="34" charset="0"/>
                <a:cs typeface="Calibri" panose="020F0502020204030204" pitchFamily="34" charset="0"/>
              </a:rPr>
              <a:t>You must put your dirt laundry into the kitbag you were provided in reception along with a kit exchange slip (available from your </a:t>
            </a:r>
            <a:r>
              <a:rPr lang="en-GB" dirty="0" err="1" smtClean="0">
                <a:latin typeface="Calibri" panose="020F0502020204030204" pitchFamily="34" charset="0"/>
                <a:cs typeface="Calibri" panose="020F0502020204030204" pitchFamily="34" charset="0"/>
              </a:rPr>
              <a:t>PID</a:t>
            </a:r>
            <a:r>
              <a:rPr lang="en-GB" dirty="0" smtClean="0">
                <a:latin typeface="Calibri" panose="020F0502020204030204" pitchFamily="34" charset="0"/>
                <a:cs typeface="Calibri" panose="020F0502020204030204" pitchFamily="34" charset="0"/>
              </a:rPr>
              <a:t> Worker) detailing what you have put in the bag.</a:t>
            </a:r>
          </a:p>
          <a:p>
            <a:r>
              <a:rPr lang="en-GB" dirty="0" smtClean="0">
                <a:latin typeface="Calibri" panose="020F0502020204030204" pitchFamily="34" charset="0"/>
                <a:cs typeface="Calibri" panose="020F0502020204030204" pitchFamily="34" charset="0"/>
              </a:rPr>
              <a:t>Once you have completed the slip and your washing is ready take it to the ones landing and place it tidily by the gates ready for collection.</a:t>
            </a:r>
          </a:p>
          <a:p>
            <a:r>
              <a:rPr lang="en-GB" dirty="0" smtClean="0">
                <a:latin typeface="Calibri" panose="020F0502020204030204" pitchFamily="34" charset="0"/>
                <a:cs typeface="Calibri" panose="020F0502020204030204" pitchFamily="34" charset="0"/>
              </a:rPr>
              <a:t>This is then taken to stores and changed for clean kit which will be delivered to your cell later that day.</a:t>
            </a:r>
          </a:p>
          <a:p>
            <a:r>
              <a:rPr lang="en-GB" dirty="0" smtClean="0">
                <a:latin typeface="Calibri" panose="020F0502020204030204" pitchFamily="34" charset="0"/>
                <a:cs typeface="Calibri" panose="020F0502020204030204" pitchFamily="34" charset="0"/>
              </a:rPr>
              <a:t>Houseblock laundry is for personal clothing only NOT Prison issues. This is done on weekdays only.</a:t>
            </a:r>
          </a:p>
          <a:p>
            <a:r>
              <a:rPr lang="en-GB" dirty="0" smtClean="0">
                <a:latin typeface="Calibri" panose="020F0502020204030204" pitchFamily="34" charset="0"/>
                <a:cs typeface="Calibri" panose="020F0502020204030204" pitchFamily="34" charset="0"/>
              </a:rPr>
              <a:t>When it is your wings turn for laundry place your laundry inside you kitbag and Clearly mark that it is yours.</a:t>
            </a:r>
          </a:p>
          <a:p>
            <a:r>
              <a:rPr lang="en-GB" dirty="0" smtClean="0">
                <a:latin typeface="Calibri" panose="020F0502020204030204" pitchFamily="34" charset="0"/>
                <a:cs typeface="Calibri" panose="020F0502020204030204" pitchFamily="34" charset="0"/>
              </a:rPr>
              <a:t>First thing in the morning either give the laundry to the laundry worker or take it to the laundry for washing.</a:t>
            </a:r>
          </a:p>
          <a:p>
            <a:r>
              <a:rPr lang="en-GB" dirty="0" smtClean="0">
                <a:latin typeface="Calibri" panose="020F0502020204030204" pitchFamily="34" charset="0"/>
                <a:cs typeface="Calibri" panose="020F0502020204030204" pitchFamily="34" charset="0"/>
              </a:rPr>
              <a:t>When you collect your tea the clean and dry washing will be waiting for you in the server area.</a:t>
            </a:r>
          </a:p>
          <a:p>
            <a:endParaRPr lang="en-GB" dirty="0" smtClean="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Personal kit is washed at your own risk and the prison will not take responsibility for lost or damaged kit.</a:t>
            </a:r>
            <a:endParaRPr lang="en-GB" b="1" u="sng"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729" y="34660"/>
            <a:ext cx="2067213" cy="1895740"/>
          </a:xfrm>
          <a:prstGeom prst="rect">
            <a:avLst/>
          </a:prstGeom>
        </p:spPr>
      </p:pic>
    </p:spTree>
    <p:extLst>
      <p:ext uri="{BB962C8B-B14F-4D97-AF65-F5344CB8AC3E}">
        <p14:creationId xmlns:p14="http://schemas.microsoft.com/office/powerpoint/2010/main" val="1236426922"/>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300" y="1637078"/>
            <a:ext cx="5862749" cy="3173819"/>
          </a:xfrm>
          <a:prstGeom prst="rect">
            <a:avLst/>
          </a:prstGeom>
        </p:spPr>
      </p:pic>
    </p:spTree>
    <p:extLst>
      <p:ext uri="{BB962C8B-B14F-4D97-AF65-F5344CB8AC3E}">
        <p14:creationId xmlns:p14="http://schemas.microsoft.com/office/powerpoint/2010/main" val="2047295628"/>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Requests and Complaints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70000" lnSpcReduction="20000"/>
          </a:bodyPr>
          <a:lstStyle/>
          <a:p>
            <a:r>
              <a:rPr lang="en-GB" dirty="0" smtClean="0">
                <a:latin typeface="Calibri" panose="020F0502020204030204" pitchFamily="34" charset="0"/>
                <a:cs typeface="Calibri" panose="020F0502020204030204" pitchFamily="34" charset="0"/>
              </a:rPr>
              <a:t>HMP Moorlands has an effective system in place. It is intended to inspire confidence in addressing needs and to improve your welfare. It is designed to reduce stress and anxiety and promote good relationships.</a:t>
            </a:r>
          </a:p>
          <a:p>
            <a:r>
              <a:rPr lang="en-GB" dirty="0" smtClean="0">
                <a:latin typeface="Calibri" panose="020F0502020204030204" pitchFamily="34" charset="0"/>
                <a:cs typeface="Calibri" panose="020F0502020204030204" pitchFamily="34" charset="0"/>
              </a:rPr>
              <a:t>The system is open and is simple to use and understand. There is easy access at all times. All steps in the process are time bound and the system promotes fairness.</a:t>
            </a:r>
          </a:p>
          <a:p>
            <a:r>
              <a:rPr lang="en-GB" dirty="0" smtClean="0">
                <a:latin typeface="Calibri" panose="020F0502020204030204" pitchFamily="34" charset="0"/>
                <a:cs typeface="Calibri" panose="020F0502020204030204" pitchFamily="34" charset="0"/>
              </a:rPr>
              <a:t>It is intended that the appropriate levels redress are arrived at and all submissions will achieve an appropriate level of response. </a:t>
            </a:r>
          </a:p>
          <a:p>
            <a:r>
              <a:rPr lang="en-GB" dirty="0" smtClean="0">
                <a:latin typeface="Calibri" panose="020F0502020204030204" pitchFamily="34" charset="0"/>
                <a:cs typeface="Calibri" panose="020F0502020204030204" pitchFamily="34" charset="0"/>
              </a:rPr>
              <a:t>The system is confidential and you will not be treated differently because you have made a complaint.</a:t>
            </a:r>
          </a:p>
          <a:p>
            <a:r>
              <a:rPr lang="en-GB" dirty="0" smtClean="0">
                <a:latin typeface="Calibri" panose="020F0502020204030204" pitchFamily="34" charset="0"/>
                <a:cs typeface="Calibri" panose="020F0502020204030204" pitchFamily="34" charset="0"/>
              </a:rPr>
              <a:t>Forms are freely available on the landings by the yellow metal box.</a:t>
            </a:r>
          </a:p>
          <a:p>
            <a:r>
              <a:rPr lang="en-GB" dirty="0" smtClean="0">
                <a:latin typeface="Calibri" panose="020F0502020204030204" pitchFamily="34" charset="0"/>
                <a:cs typeface="Calibri" panose="020F0502020204030204" pitchFamily="34" charset="0"/>
              </a:rPr>
              <a:t>Form 1 White – Ordinary / initial</a:t>
            </a:r>
          </a:p>
          <a:p>
            <a:r>
              <a:rPr lang="en-GB" dirty="0" smtClean="0">
                <a:latin typeface="Calibri" panose="020F0502020204030204" pitchFamily="34" charset="0"/>
                <a:cs typeface="Calibri" panose="020F0502020204030204" pitchFamily="34" charset="0"/>
              </a:rPr>
              <a:t>Form 1a White – Appeals</a:t>
            </a:r>
          </a:p>
          <a:p>
            <a:r>
              <a:rPr lang="en-GB" dirty="0" smtClean="0">
                <a:latin typeface="Calibri" panose="020F0502020204030204" pitchFamily="34" charset="0"/>
                <a:cs typeface="Calibri" panose="020F0502020204030204" pitchFamily="34" charset="0"/>
              </a:rPr>
              <a:t>Form 2 – confidential access</a:t>
            </a:r>
          </a:p>
          <a:p>
            <a:r>
              <a:rPr lang="en-GB" dirty="0" smtClean="0">
                <a:latin typeface="Calibri" panose="020F0502020204030204" pitchFamily="34" charset="0"/>
                <a:cs typeface="Calibri" panose="020F0502020204030204" pitchFamily="34" charset="0"/>
              </a:rPr>
              <a:t>Once complete please put the form in the yellow box provided.</a:t>
            </a: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Forms should be submitted within 3 months of the incident and the initial response within 3 working weekdays for white 1 forms.</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6344" y="195457"/>
            <a:ext cx="2937658" cy="1590311"/>
          </a:xfrm>
          <a:prstGeom prst="rect">
            <a:avLst/>
          </a:prstGeom>
        </p:spPr>
      </p:pic>
    </p:spTree>
    <p:extLst>
      <p:ext uri="{BB962C8B-B14F-4D97-AF65-F5344CB8AC3E}">
        <p14:creationId xmlns:p14="http://schemas.microsoft.com/office/powerpoint/2010/main" val="883438672"/>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latin typeface="Calibri" panose="020F0502020204030204" pitchFamily="34" charset="0"/>
                <a:cs typeface="Calibri" panose="020F0502020204030204" pitchFamily="34" charset="0"/>
              </a:rPr>
              <a:t>IMB</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a:bodyPr>
          <a:lstStyle/>
          <a:p>
            <a:r>
              <a:rPr lang="en-GB" dirty="0" smtClean="0">
                <a:latin typeface="Calibri" panose="020F0502020204030204" pitchFamily="34" charset="0"/>
                <a:cs typeface="Calibri" panose="020F0502020204030204" pitchFamily="34" charset="0"/>
              </a:rPr>
              <a:t>The </a:t>
            </a:r>
            <a:r>
              <a:rPr lang="en-GB" dirty="0" err="1" smtClean="0">
                <a:latin typeface="Calibri" panose="020F0502020204030204" pitchFamily="34" charset="0"/>
                <a:cs typeface="Calibri" panose="020F0502020204030204" pitchFamily="34" charset="0"/>
              </a:rPr>
              <a:t>IMB</a:t>
            </a:r>
            <a:r>
              <a:rPr lang="en-GB" dirty="0" smtClean="0">
                <a:latin typeface="Calibri" panose="020F0502020204030204" pitchFamily="34" charset="0"/>
                <a:cs typeface="Calibri" panose="020F0502020204030204" pitchFamily="34" charset="0"/>
              </a:rPr>
              <a:t> are responsible to the secretary of state, every prison in England and Wales has its own </a:t>
            </a:r>
            <a:r>
              <a:rPr lang="en-GB" dirty="0" err="1" smtClean="0">
                <a:latin typeface="Calibri" panose="020F0502020204030204" pitchFamily="34" charset="0"/>
                <a:cs typeface="Calibri" panose="020F0502020204030204" pitchFamily="34" charset="0"/>
              </a:rPr>
              <a:t>IMB</a:t>
            </a:r>
            <a:r>
              <a:rPr lang="en-GB" dirty="0" smtClean="0">
                <a:latin typeface="Calibri" panose="020F0502020204030204" pitchFamily="34" charset="0"/>
                <a:cs typeface="Calibri" panose="020F0502020204030204" pitchFamily="34" charset="0"/>
              </a:rPr>
              <a:t> who are volunteers that work on a rotational basis.</a:t>
            </a:r>
          </a:p>
          <a:p>
            <a:r>
              <a:rPr lang="en-GB" dirty="0" smtClean="0">
                <a:latin typeface="Calibri" panose="020F0502020204030204" pitchFamily="34" charset="0"/>
                <a:cs typeface="Calibri" panose="020F0502020204030204" pitchFamily="34" charset="0"/>
              </a:rPr>
              <a:t>The </a:t>
            </a:r>
            <a:r>
              <a:rPr lang="en-GB" dirty="0" err="1" smtClean="0">
                <a:latin typeface="Calibri" panose="020F0502020204030204" pitchFamily="34" charset="0"/>
                <a:cs typeface="Calibri" panose="020F0502020204030204" pitchFamily="34" charset="0"/>
              </a:rPr>
              <a:t>IMB</a:t>
            </a:r>
            <a:r>
              <a:rPr lang="en-GB" dirty="0" smtClean="0">
                <a:latin typeface="Calibri" panose="020F0502020204030204" pitchFamily="34" charset="0"/>
                <a:cs typeface="Calibri" panose="020F0502020204030204" pitchFamily="34" charset="0"/>
              </a:rPr>
              <a:t> is an independent body which monitors the day to day life in prison.</a:t>
            </a:r>
          </a:p>
          <a:p>
            <a:r>
              <a:rPr lang="en-GB" dirty="0" smtClean="0">
                <a:latin typeface="Calibri" panose="020F0502020204030204" pitchFamily="34" charset="0"/>
                <a:cs typeface="Calibri" panose="020F0502020204030204" pitchFamily="34" charset="0"/>
              </a:rPr>
              <a:t>We are no part of the prison service.</a:t>
            </a:r>
          </a:p>
          <a:p>
            <a:r>
              <a:rPr lang="en-GB" dirty="0" smtClean="0">
                <a:latin typeface="Calibri" panose="020F0502020204030204" pitchFamily="34" charset="0"/>
                <a:cs typeface="Calibri" panose="020F0502020204030204" pitchFamily="34" charset="0"/>
              </a:rPr>
              <a:t>We have a constitution and purpose which is displayed on the notice boards on your wing.</a:t>
            </a:r>
          </a:p>
          <a:p>
            <a:r>
              <a:rPr lang="en-GB" dirty="0" smtClean="0">
                <a:latin typeface="Calibri" panose="020F0502020204030204" pitchFamily="34" charset="0"/>
                <a:cs typeface="Calibri" panose="020F0502020204030204" pitchFamily="34" charset="0"/>
              </a:rPr>
              <a:t>Principle Duties </a:t>
            </a:r>
          </a:p>
          <a:p>
            <a:pPr lvl="1"/>
            <a:r>
              <a:rPr lang="en-GB" dirty="0" smtClean="0">
                <a:latin typeface="Calibri" panose="020F0502020204030204" pitchFamily="34" charset="0"/>
                <a:cs typeface="Calibri" panose="020F0502020204030204" pitchFamily="34" charset="0"/>
              </a:rPr>
              <a:t>To satisfy ourselves as to the state of the prison premises.</a:t>
            </a:r>
          </a:p>
          <a:p>
            <a:pPr lvl="1"/>
            <a:r>
              <a:rPr lang="en-GB" dirty="0" smtClean="0">
                <a:latin typeface="Calibri" panose="020F0502020204030204" pitchFamily="34" charset="0"/>
                <a:cs typeface="Calibri" panose="020F0502020204030204" pitchFamily="34" charset="0"/>
              </a:rPr>
              <a:t>The administration of the prison and the treatment of the prisoners.</a:t>
            </a:r>
          </a:p>
          <a:p>
            <a:pPr lvl="1"/>
            <a:r>
              <a:rPr lang="en-GB" dirty="0" smtClean="0">
                <a:latin typeface="Calibri" panose="020F0502020204030204" pitchFamily="34" charset="0"/>
                <a:cs typeface="Calibri" panose="020F0502020204030204" pitchFamily="34" charset="0"/>
              </a:rPr>
              <a:t>To direct the attention of the governor to any matters which call for his/her attention and to bring to the attention of the secretary of state any matters considered expedient to report.</a:t>
            </a:r>
          </a:p>
          <a:p>
            <a:pPr lvl="1"/>
            <a:r>
              <a:rPr lang="en-GB" dirty="0" smtClean="0">
                <a:latin typeface="Calibri" panose="020F0502020204030204" pitchFamily="34" charset="0"/>
                <a:cs typeface="Calibri" panose="020F0502020204030204" pitchFamily="34" charset="0"/>
              </a:rPr>
              <a:t>To attend any major incident and monitor how it is dealt with.</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052" y="291327"/>
            <a:ext cx="1943171" cy="1339765"/>
          </a:xfrm>
          <a:prstGeom prst="rect">
            <a:avLst/>
          </a:prstGeom>
        </p:spPr>
      </p:pic>
    </p:spTree>
    <p:extLst>
      <p:ext uri="{BB962C8B-B14F-4D97-AF65-F5344CB8AC3E}">
        <p14:creationId xmlns:p14="http://schemas.microsoft.com/office/powerpoint/2010/main" val="1239996095"/>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17277" y="280086"/>
            <a:ext cx="1944793" cy="1341236"/>
          </a:xfrm>
          <a:prstGeom prst="rect">
            <a:avLst/>
          </a:prstGeom>
        </p:spPr>
      </p:pic>
      <p:sp>
        <p:nvSpPr>
          <p:cNvPr id="6" name="Content Placeholder 5"/>
          <p:cNvSpPr>
            <a:spLocks noGrp="1"/>
          </p:cNvSpPr>
          <p:nvPr>
            <p:ph idx="1"/>
          </p:nvPr>
        </p:nvSpPr>
        <p:spPr/>
        <p:txBody>
          <a:bodyPr>
            <a:normAutofit fontScale="77500" lnSpcReduction="20000"/>
          </a:bodyPr>
          <a:lstStyle/>
          <a:p>
            <a:r>
              <a:rPr lang="en-GB" dirty="0" smtClean="0">
                <a:latin typeface="Calibri" panose="020F0502020204030204" pitchFamily="34" charset="0"/>
                <a:cs typeface="Calibri" panose="020F0502020204030204" pitchFamily="34" charset="0"/>
              </a:rPr>
              <a:t>Particular Duties.</a:t>
            </a:r>
          </a:p>
          <a:p>
            <a:pPr lvl="1"/>
            <a:r>
              <a:rPr lang="en-GB" dirty="0" smtClean="0">
                <a:latin typeface="Calibri" panose="020F0502020204030204" pitchFamily="34" charset="0"/>
                <a:cs typeface="Calibri" panose="020F0502020204030204" pitchFamily="34" charset="0"/>
              </a:rPr>
              <a:t>To hear complaints.</a:t>
            </a:r>
          </a:p>
          <a:p>
            <a:pPr lvl="1"/>
            <a:r>
              <a:rPr lang="en-GB" dirty="0" smtClean="0">
                <a:latin typeface="Calibri" panose="020F0502020204030204" pitchFamily="34" charset="0"/>
                <a:cs typeface="Calibri" panose="020F0502020204030204" pitchFamily="34" charset="0"/>
              </a:rPr>
              <a:t>Inspect food at frequent intervals.</a:t>
            </a:r>
          </a:p>
          <a:p>
            <a:pPr lvl="1"/>
            <a:r>
              <a:rPr lang="en-GB" dirty="0" smtClean="0">
                <a:latin typeface="Calibri" panose="020F0502020204030204" pitchFamily="34" charset="0"/>
                <a:cs typeface="Calibri" panose="020F0502020204030204" pitchFamily="34" charset="0"/>
              </a:rPr>
              <a:t>Enquire into any report ref; Health, either physical or mental.</a:t>
            </a:r>
          </a:p>
          <a:p>
            <a:pPr lvl="1"/>
            <a:r>
              <a:rPr lang="en-GB" dirty="0" smtClean="0">
                <a:latin typeface="Calibri" panose="020F0502020204030204" pitchFamily="34" charset="0"/>
                <a:cs typeface="Calibri" panose="020F0502020204030204" pitchFamily="34" charset="0"/>
              </a:rPr>
              <a:t>Monitor segregation.</a:t>
            </a:r>
          </a:p>
          <a:p>
            <a:pPr lvl="1"/>
            <a:r>
              <a:rPr lang="en-GB" dirty="0" smtClean="0">
                <a:latin typeface="Calibri" panose="020F0502020204030204" pitchFamily="34" charset="0"/>
                <a:cs typeface="Calibri" panose="020F0502020204030204" pitchFamily="34" charset="0"/>
              </a:rPr>
              <a:t>Be present at any major incident.</a:t>
            </a:r>
          </a:p>
          <a:p>
            <a:r>
              <a:rPr lang="en-GB" dirty="0" err="1" smtClean="0">
                <a:latin typeface="Calibri" panose="020F0502020204030204" pitchFamily="34" charset="0"/>
                <a:cs typeface="Calibri" panose="020F0502020204030204" pitchFamily="34" charset="0"/>
              </a:rPr>
              <a:t>Compalaints</a:t>
            </a:r>
            <a:r>
              <a:rPr lang="en-GB" dirty="0" smtClean="0">
                <a:latin typeface="Calibri" panose="020F0502020204030204" pitchFamily="34" charset="0"/>
                <a:cs typeface="Calibri" panose="020F0502020204030204" pitchFamily="34" charset="0"/>
              </a:rPr>
              <a:t>.</a:t>
            </a:r>
          </a:p>
          <a:p>
            <a:pPr marL="457200" lvl="1" indent="0">
              <a:buNone/>
            </a:pPr>
            <a:r>
              <a:rPr lang="en-GB" dirty="0" smtClean="0">
                <a:latin typeface="Calibri" panose="020F0502020204030204" pitchFamily="34" charset="0"/>
                <a:cs typeface="Calibri" panose="020F0502020204030204" pitchFamily="34" charset="0"/>
              </a:rPr>
              <a:t>There is a formal system for complaints, these should normally be addressed through the prison request complaints procedure.</a:t>
            </a:r>
          </a:p>
          <a:p>
            <a:pPr marL="457200" lvl="1" indent="0">
              <a:buNone/>
            </a:pPr>
            <a:r>
              <a:rPr lang="en-GB" dirty="0" smtClean="0">
                <a:latin typeface="Calibri" panose="020F0502020204030204" pitchFamily="34" charset="0"/>
                <a:cs typeface="Calibri" panose="020F0502020204030204" pitchFamily="34" charset="0"/>
              </a:rPr>
              <a:t>If this proves to be unsatisfactory or if for some reason you do not believe this route to be acceptable then the special </a:t>
            </a:r>
            <a:r>
              <a:rPr lang="en-GB" dirty="0" err="1" smtClean="0">
                <a:latin typeface="Calibri" panose="020F0502020204030204" pitchFamily="34" charset="0"/>
                <a:cs typeface="Calibri" panose="020F0502020204030204" pitchFamily="34" charset="0"/>
              </a:rPr>
              <a:t>IMB</a:t>
            </a:r>
            <a:r>
              <a:rPr lang="en-GB" dirty="0" smtClean="0">
                <a:latin typeface="Calibri" panose="020F0502020204030204" pitchFamily="34" charset="0"/>
                <a:cs typeface="Calibri" panose="020F0502020204030204" pitchFamily="34" charset="0"/>
              </a:rPr>
              <a:t> request and complaints forms are available on each wing.</a:t>
            </a:r>
          </a:p>
          <a:p>
            <a:pPr marL="457200" lvl="1" indent="0">
              <a:buNone/>
            </a:pPr>
            <a:r>
              <a:rPr lang="en-GB" dirty="0" smtClean="0">
                <a:latin typeface="Calibri" panose="020F0502020204030204" pitchFamily="34" charset="0"/>
                <a:cs typeface="Calibri" panose="020F0502020204030204" pitchFamily="34" charset="0"/>
              </a:rPr>
              <a:t>It is also possible to approach any member of the </a:t>
            </a:r>
            <a:r>
              <a:rPr lang="en-GB" dirty="0" err="1" smtClean="0">
                <a:latin typeface="Calibri" panose="020F0502020204030204" pitchFamily="34" charset="0"/>
                <a:cs typeface="Calibri" panose="020F0502020204030204" pitchFamily="34" charset="0"/>
              </a:rPr>
              <a:t>IMB</a:t>
            </a:r>
            <a:r>
              <a:rPr lang="en-GB" dirty="0" smtClean="0">
                <a:latin typeface="Calibri" panose="020F0502020204030204" pitchFamily="34" charset="0"/>
                <a:cs typeface="Calibri" panose="020F0502020204030204" pitchFamily="34" charset="0"/>
              </a:rPr>
              <a:t> when they are visiting. However a written application will also need to be made.</a:t>
            </a:r>
          </a:p>
          <a:p>
            <a:pPr indent="-285750"/>
            <a:r>
              <a:rPr lang="en-GB" dirty="0" smtClean="0">
                <a:latin typeface="Calibri" panose="020F0502020204030204" pitchFamily="34" charset="0"/>
                <a:cs typeface="Calibri" panose="020F0502020204030204" pitchFamily="34" charset="0"/>
              </a:rPr>
              <a:t>Finally</a:t>
            </a:r>
          </a:p>
          <a:p>
            <a:pPr marL="457200" lvl="1" indent="0">
              <a:buNone/>
            </a:pPr>
            <a:r>
              <a:rPr lang="en-GB" dirty="0" smtClean="0">
                <a:latin typeface="Calibri" panose="020F0502020204030204" pitchFamily="34" charset="0"/>
                <a:cs typeface="Calibri" panose="020F0502020204030204" pitchFamily="34" charset="0"/>
              </a:rPr>
              <a:t>They are here to see that you get what you are entitled to not what you want.</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6783696"/>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748" y="5576824"/>
            <a:ext cx="3895725" cy="1171575"/>
          </a:xfrm>
          <a:prstGeom prst="rect">
            <a:avLst/>
          </a:prstGeom>
        </p:spPr>
      </p:pic>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The Prison Ombudsman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1633367"/>
            <a:ext cx="8596668" cy="3880773"/>
          </a:xfrm>
        </p:spPr>
        <p:txBody>
          <a:bodyPr>
            <a:normAutofit fontScale="77500" lnSpcReduction="20000"/>
          </a:bodyPr>
          <a:lstStyle/>
          <a:p>
            <a:r>
              <a:rPr lang="en-GB" dirty="0" smtClean="0">
                <a:latin typeface="Calibri" panose="020F0502020204030204" pitchFamily="34" charset="0"/>
                <a:cs typeface="Calibri" panose="020F0502020204030204" pitchFamily="34" charset="0"/>
              </a:rPr>
              <a:t>Appointed by the home office not the prison service and an Independent point of appeal for internal complaints.</a:t>
            </a:r>
          </a:p>
          <a:p>
            <a:r>
              <a:rPr lang="en-GB" dirty="0" smtClean="0">
                <a:latin typeface="Calibri" panose="020F0502020204030204" pitchFamily="34" charset="0"/>
                <a:cs typeface="Calibri" panose="020F0502020204030204" pitchFamily="34" charset="0"/>
              </a:rPr>
              <a:t>Can Consider:</a:t>
            </a:r>
          </a:p>
          <a:p>
            <a:pPr lvl="1"/>
            <a:r>
              <a:rPr lang="en-GB" dirty="0" smtClean="0">
                <a:latin typeface="Calibri" panose="020F0502020204030204" pitchFamily="34" charset="0"/>
                <a:cs typeface="Calibri" panose="020F0502020204030204" pitchFamily="34" charset="0"/>
              </a:rPr>
              <a:t>Individual decisions taken against prisoners.</a:t>
            </a:r>
          </a:p>
          <a:p>
            <a:pPr lvl="1"/>
            <a:r>
              <a:rPr lang="en-GB" dirty="0" smtClean="0">
                <a:latin typeface="Calibri" panose="020F0502020204030204" pitchFamily="34" charset="0"/>
                <a:cs typeface="Calibri" panose="020F0502020204030204" pitchFamily="34" charset="0"/>
              </a:rPr>
              <a:t>Cannot examine clinical decisions of doctors.</a:t>
            </a:r>
          </a:p>
          <a:p>
            <a:r>
              <a:rPr lang="en-GB" dirty="0" smtClean="0">
                <a:latin typeface="Calibri" panose="020F0502020204030204" pitchFamily="34" charset="0"/>
                <a:cs typeface="Calibri" panose="020F0502020204030204" pitchFamily="34" charset="0"/>
              </a:rPr>
              <a:t>Contact by:</a:t>
            </a:r>
          </a:p>
          <a:p>
            <a:pPr lvl="1"/>
            <a:r>
              <a:rPr lang="en-GB" dirty="0" smtClean="0">
                <a:latin typeface="Calibri" panose="020F0502020204030204" pitchFamily="34" charset="0"/>
                <a:cs typeface="Calibri" panose="020F0502020204030204" pitchFamily="34" charset="0"/>
              </a:rPr>
              <a:t>Letter</a:t>
            </a:r>
          </a:p>
          <a:p>
            <a:pPr lvl="1"/>
            <a:r>
              <a:rPr lang="en-GB" dirty="0" smtClean="0">
                <a:latin typeface="Calibri" panose="020F0502020204030204" pitchFamily="34" charset="0"/>
                <a:cs typeface="Calibri" panose="020F0502020204030204" pitchFamily="34" charset="0"/>
              </a:rPr>
              <a:t>Special application</a:t>
            </a:r>
          </a:p>
          <a:p>
            <a:r>
              <a:rPr lang="en-GB" dirty="0" smtClean="0">
                <a:latin typeface="Calibri" panose="020F0502020204030204" pitchFamily="34" charset="0"/>
                <a:cs typeface="Calibri" panose="020F0502020204030204" pitchFamily="34" charset="0"/>
              </a:rPr>
              <a:t>Will look at cases 12 months after an incident providing all internal avenues have been used. The Ombudsman is confidential.</a:t>
            </a:r>
          </a:p>
          <a:p>
            <a:r>
              <a:rPr lang="en-GB" dirty="0" smtClean="0">
                <a:latin typeface="Calibri" panose="020F0502020204030204" pitchFamily="34" charset="0"/>
                <a:cs typeface="Calibri" panose="020F0502020204030204" pitchFamily="34" charset="0"/>
              </a:rPr>
              <a:t>Examples of cases dealt with:</a:t>
            </a:r>
          </a:p>
          <a:p>
            <a:pPr lvl="1"/>
            <a:r>
              <a:rPr lang="en-GB" dirty="0" smtClean="0">
                <a:latin typeface="Calibri" panose="020F0502020204030204" pitchFamily="34" charset="0"/>
                <a:cs typeface="Calibri" panose="020F0502020204030204" pitchFamily="34" charset="0"/>
              </a:rPr>
              <a:t>Ex gratia payment for lost property.</a:t>
            </a:r>
          </a:p>
          <a:p>
            <a:pPr lvl="1"/>
            <a:r>
              <a:rPr lang="en-GB" dirty="0" smtClean="0">
                <a:latin typeface="Calibri" panose="020F0502020204030204" pitchFamily="34" charset="0"/>
                <a:cs typeface="Calibri" panose="020F0502020204030204" pitchFamily="34" charset="0"/>
              </a:rPr>
              <a:t>Gaining redress for actions of injustice.</a:t>
            </a:r>
          </a:p>
          <a:p>
            <a:pPr lvl="1"/>
            <a:r>
              <a:rPr lang="en-GB" dirty="0" smtClean="0">
                <a:latin typeface="Calibri" panose="020F0502020204030204" pitchFamily="34" charset="0"/>
                <a:cs typeface="Calibri" panose="020F0502020204030204" pitchFamily="34" charset="0"/>
              </a:rPr>
              <a:t>Mitigation of unjust adjudication awards.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165327"/>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Criminal Cases Review Commission (</a:t>
            </a:r>
            <a:r>
              <a:rPr lang="en-GB" dirty="0" err="1" smtClean="0">
                <a:latin typeface="Calibri" panose="020F0502020204030204" pitchFamily="34" charset="0"/>
                <a:cs typeface="Calibri" panose="020F0502020204030204" pitchFamily="34" charset="0"/>
              </a:rPr>
              <a:t>CCRC</a:t>
            </a:r>
            <a:r>
              <a:rPr lang="en-GB" dirty="0" smtClean="0">
                <a:latin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The Commission can review the following matters:</a:t>
            </a:r>
          </a:p>
          <a:p>
            <a:pPr lvl="1"/>
            <a:r>
              <a:rPr lang="en-GB" dirty="0" smtClean="0">
                <a:latin typeface="Calibri" panose="020F0502020204030204" pitchFamily="34" charset="0"/>
                <a:cs typeface="Calibri" panose="020F0502020204030204" pitchFamily="34" charset="0"/>
              </a:rPr>
              <a:t>A Conviction and sentence made by the Crown Court.</a:t>
            </a:r>
          </a:p>
          <a:p>
            <a:pPr lvl="1"/>
            <a:r>
              <a:rPr lang="en-GB" dirty="0" smtClean="0">
                <a:latin typeface="Calibri" panose="020F0502020204030204" pitchFamily="34" charset="0"/>
                <a:cs typeface="Calibri" panose="020F0502020204030204" pitchFamily="34" charset="0"/>
              </a:rPr>
              <a:t>A Conviction and sentence made by the Magistrates Court.</a:t>
            </a:r>
          </a:p>
          <a:p>
            <a:pPr lvl="1"/>
            <a:r>
              <a:rPr lang="en-GB" dirty="0" smtClean="0">
                <a:latin typeface="Calibri" panose="020F0502020204030204" pitchFamily="34" charset="0"/>
                <a:cs typeface="Calibri" panose="020F0502020204030204" pitchFamily="34" charset="0"/>
              </a:rPr>
              <a:t>A verdict of not guilty by reason of insanity.</a:t>
            </a:r>
          </a:p>
          <a:p>
            <a:pPr lvl="1"/>
            <a:r>
              <a:rPr lang="en-GB" dirty="0" smtClean="0">
                <a:latin typeface="Calibri" panose="020F0502020204030204" pitchFamily="34" charset="0"/>
                <a:cs typeface="Calibri" panose="020F0502020204030204" pitchFamily="34" charset="0"/>
              </a:rPr>
              <a:t>A finding that a person is under a disability but did the act charged.</a:t>
            </a:r>
          </a:p>
          <a:p>
            <a:r>
              <a:rPr lang="en-GB" dirty="0" smtClean="0">
                <a:latin typeface="Calibri" panose="020F0502020204030204" pitchFamily="34" charset="0"/>
                <a:cs typeface="Calibri" panose="020F0502020204030204" pitchFamily="34" charset="0"/>
              </a:rPr>
              <a:t>The commissions jurisdiction covers England, Wales and Northern Ireland.</a:t>
            </a:r>
          </a:p>
          <a:p>
            <a:endParaRPr lang="en-GB" dirty="0" smtClean="0">
              <a:latin typeface="Calibri" panose="020F0502020204030204" pitchFamily="34" charset="0"/>
              <a:cs typeface="Calibri" panose="020F0502020204030204" pitchFamily="34" charset="0"/>
            </a:endParaRPr>
          </a:p>
          <a:p>
            <a:pPr marL="0" indent="0" algn="ctr">
              <a:buNone/>
            </a:pPr>
            <a:r>
              <a:rPr lang="en-GB" dirty="0" smtClean="0">
                <a:latin typeface="Calibri" panose="020F0502020204030204" pitchFamily="34" charset="0"/>
                <a:cs typeface="Calibri" panose="020F0502020204030204" pitchFamily="34" charset="0"/>
              </a:rPr>
              <a:t>The commission can not overturn a conviction or change a sentence. Its roll is to examine cases to identify those where it appears that the original conviction maybe unsafe.</a:t>
            </a:r>
          </a:p>
          <a:p>
            <a:endParaRPr lang="en-GB"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442" y="5841610"/>
            <a:ext cx="3410452" cy="859882"/>
          </a:xfrm>
          <a:prstGeom prst="rect">
            <a:avLst/>
          </a:prstGeom>
        </p:spPr>
      </p:pic>
    </p:spTree>
    <p:extLst>
      <p:ext uri="{BB962C8B-B14F-4D97-AF65-F5344CB8AC3E}">
        <p14:creationId xmlns:p14="http://schemas.microsoft.com/office/powerpoint/2010/main" val="779152057"/>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Offender Management Unit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Upon your arrival at Moorlands you will be allocated an Offender supervisor who will see you within 2 to 3 weeks of your arrival.</a:t>
            </a:r>
          </a:p>
          <a:p>
            <a:r>
              <a:rPr lang="en-GB" dirty="0" smtClean="0">
                <a:latin typeface="Calibri" panose="020F0502020204030204" pitchFamily="34" charset="0"/>
                <a:cs typeface="Calibri" panose="020F0502020204030204" pitchFamily="34" charset="0"/>
              </a:rPr>
              <a:t>Applications are available should you need to contact them after you have initially met them.</a:t>
            </a:r>
          </a:p>
          <a:p>
            <a:endParaRPr lang="en-GB" dirty="0" smtClean="0">
              <a:latin typeface="Calibri" panose="020F0502020204030204" pitchFamily="34" charset="0"/>
              <a:cs typeface="Calibri" panose="020F0502020204030204" pitchFamily="34" charset="0"/>
            </a:endParaRPr>
          </a:p>
          <a:p>
            <a:pPr marL="0" indent="0">
              <a:buNone/>
            </a:pPr>
            <a:r>
              <a:rPr lang="en-GB" sz="3600" dirty="0" err="1" smtClean="0">
                <a:solidFill>
                  <a:schemeClr val="accent1"/>
                </a:solidFill>
                <a:latin typeface="Calibri" panose="020F0502020204030204" pitchFamily="34" charset="0"/>
                <a:cs typeface="Calibri" panose="020F0502020204030204" pitchFamily="34" charset="0"/>
              </a:rPr>
              <a:t>HDC</a:t>
            </a:r>
            <a:r>
              <a:rPr lang="en-GB" sz="3600" dirty="0" smtClean="0">
                <a:solidFill>
                  <a:schemeClr val="accent1"/>
                </a:solidFill>
                <a:latin typeface="Calibri" panose="020F0502020204030204" pitchFamily="34" charset="0"/>
                <a:cs typeface="Calibri" panose="020F0502020204030204" pitchFamily="34" charset="0"/>
              </a:rPr>
              <a:t> / Cat D / </a:t>
            </a:r>
            <a:r>
              <a:rPr lang="en-GB" sz="3600" dirty="0" err="1" smtClean="0">
                <a:solidFill>
                  <a:schemeClr val="accent1"/>
                </a:solidFill>
                <a:latin typeface="Calibri" panose="020F0502020204030204" pitchFamily="34" charset="0"/>
                <a:cs typeface="Calibri" panose="020F0502020204030204" pitchFamily="34" charset="0"/>
              </a:rPr>
              <a:t>ROTL</a:t>
            </a:r>
            <a:endParaRPr lang="en-GB" sz="3600" dirty="0" smtClean="0">
              <a:solidFill>
                <a:schemeClr val="accent1"/>
              </a:solidFill>
              <a:latin typeface="Calibri" panose="020F0502020204030204" pitchFamily="34" charset="0"/>
              <a:cs typeface="Calibri" panose="020F0502020204030204" pitchFamily="34" charset="0"/>
            </a:endParaRPr>
          </a:p>
          <a:p>
            <a:pPr marL="0" indent="0">
              <a:buNone/>
            </a:pPr>
            <a:endParaRPr lang="en-GB" sz="3600" dirty="0" smtClean="0">
              <a:solidFill>
                <a:schemeClr val="accent1"/>
              </a:solidFill>
              <a:latin typeface="Calibri" panose="020F0502020204030204" pitchFamily="34" charset="0"/>
              <a:cs typeface="Calibri" panose="020F0502020204030204" pitchFamily="34" charset="0"/>
            </a:endParaRPr>
          </a:p>
          <a:p>
            <a:r>
              <a:rPr lang="en-GB" dirty="0" smtClean="0">
                <a:solidFill>
                  <a:schemeClr val="tx1"/>
                </a:solidFill>
                <a:latin typeface="Calibri" panose="020F0502020204030204" pitchFamily="34" charset="0"/>
                <a:cs typeface="Calibri" panose="020F0502020204030204" pitchFamily="34" charset="0"/>
              </a:rPr>
              <a:t>Your Offender Supervisor will arrange this automatically for you or advise you what you need to do should you be eligible for </a:t>
            </a:r>
            <a:r>
              <a:rPr lang="en-GB" dirty="0" err="1" smtClean="0">
                <a:solidFill>
                  <a:schemeClr val="tx1"/>
                </a:solidFill>
                <a:latin typeface="Calibri" panose="020F0502020204030204" pitchFamily="34" charset="0"/>
                <a:cs typeface="Calibri" panose="020F0502020204030204" pitchFamily="34" charset="0"/>
              </a:rPr>
              <a:t>HDC</a:t>
            </a:r>
            <a:r>
              <a:rPr lang="en-GB" dirty="0" smtClean="0">
                <a:solidFill>
                  <a:schemeClr val="tx1"/>
                </a:solidFill>
                <a:latin typeface="Calibri" panose="020F0502020204030204" pitchFamily="34" charset="0"/>
                <a:cs typeface="Calibri" panose="020F0502020204030204" pitchFamily="34" charset="0"/>
              </a:rPr>
              <a:t> / Cat D or </a:t>
            </a:r>
            <a:r>
              <a:rPr lang="en-GB" dirty="0" err="1" smtClean="0">
                <a:solidFill>
                  <a:schemeClr val="tx1"/>
                </a:solidFill>
                <a:latin typeface="Calibri" panose="020F0502020204030204" pitchFamily="34" charset="0"/>
                <a:cs typeface="Calibri" panose="020F0502020204030204" pitchFamily="34" charset="0"/>
              </a:rPr>
              <a:t>ROTL</a:t>
            </a:r>
            <a:r>
              <a:rPr lang="en-GB" dirty="0" smtClean="0">
                <a:solidFill>
                  <a:schemeClr val="tx1"/>
                </a:solidFill>
                <a:latin typeface="Calibri" panose="020F0502020204030204" pitchFamily="34" charset="0"/>
                <a:cs typeface="Calibri" panose="020F0502020204030204" pitchFamily="34" charset="0"/>
              </a:rPr>
              <a:t>.</a:t>
            </a:r>
            <a:endParaRPr lang="en-GB" dirty="0">
              <a:solidFill>
                <a:schemeClr val="tx1"/>
              </a:solidFill>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2"/>
          <a:stretch>
            <a:fillRect/>
          </a:stretch>
        </p:blipFill>
        <p:spPr>
          <a:xfrm>
            <a:off x="6882544" y="77278"/>
            <a:ext cx="2779085" cy="1630795"/>
          </a:xfrm>
          <a:prstGeom prst="rect">
            <a:avLst/>
          </a:prstGeom>
        </p:spPr>
      </p:pic>
    </p:spTree>
    <p:extLst>
      <p:ext uri="{BB962C8B-B14F-4D97-AF65-F5344CB8AC3E}">
        <p14:creationId xmlns:p14="http://schemas.microsoft.com/office/powerpoint/2010/main" val="500197994"/>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IEP System</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Prisoners that arrive at Moorlands will retain their IEP status from their last establishment.</a:t>
            </a:r>
          </a:p>
          <a:p>
            <a:r>
              <a:rPr lang="en-GB" dirty="0" smtClean="0">
                <a:latin typeface="Calibri" panose="020F0502020204030204" pitchFamily="34" charset="0"/>
                <a:cs typeface="Calibri" panose="020F0502020204030204" pitchFamily="34" charset="0"/>
              </a:rPr>
              <a:t>You can move up or down the IEP levels.</a:t>
            </a:r>
          </a:p>
          <a:p>
            <a:r>
              <a:rPr lang="en-GB" dirty="0" smtClean="0">
                <a:latin typeface="Calibri" panose="020F0502020204030204" pitchFamily="34" charset="0"/>
                <a:cs typeface="Calibri" panose="020F0502020204030204" pitchFamily="34" charset="0"/>
              </a:rPr>
              <a:t>To move up you must remain free of write ups and adjudications for a period of 3 months and take part in your sentence planning targets. Have positive interactions with staff and comments to that effect on your wing file.</a:t>
            </a:r>
          </a:p>
          <a:p>
            <a:r>
              <a:rPr lang="en-GB" dirty="0" smtClean="0">
                <a:latin typeface="Calibri" panose="020F0502020204030204" pitchFamily="34" charset="0"/>
                <a:cs typeface="Calibri" panose="020F0502020204030204" pitchFamily="34" charset="0"/>
              </a:rPr>
              <a:t>To be moved down you will have displayed a pattern of poor behaviour or been found guilty of a serious breech of prison rules e.g. proved adjudications for hooch, drugs, assaults or failing to move off the induction unit.</a:t>
            </a:r>
          </a:p>
          <a:p>
            <a:r>
              <a:rPr lang="en-GB" dirty="0" smtClean="0">
                <a:latin typeface="Calibri" panose="020F0502020204030204" pitchFamily="34" charset="0"/>
                <a:cs typeface="Calibri" panose="020F0502020204030204" pitchFamily="34" charset="0"/>
              </a:rPr>
              <a:t>A two tier downgrade is possible for a single serious incident. </a:t>
            </a:r>
            <a:endParaRPr lang="en-GB" dirty="0">
              <a:latin typeface="Calibri" panose="020F0502020204030204" pitchFamily="34" charset="0"/>
              <a:cs typeface="Calibri" panose="020F0502020204030204" pitchFamily="34" charset="0"/>
            </a:endParaRPr>
          </a:p>
        </p:txBody>
      </p:sp>
      <p:graphicFrame>
        <p:nvGraphicFramePr>
          <p:cNvPr id="21" name="Diagram 20"/>
          <p:cNvGraphicFramePr/>
          <p:nvPr>
            <p:extLst/>
          </p:nvPr>
        </p:nvGraphicFramePr>
        <p:xfrm>
          <a:off x="6238240" y="153755"/>
          <a:ext cx="2503424" cy="1776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3681713"/>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30" y="5029493"/>
            <a:ext cx="1324507" cy="2090072"/>
          </a:xfrm>
          <a:prstGeom prst="rect">
            <a:avLst/>
          </a:prstGeom>
        </p:spPr>
      </p:pic>
      <p:sp>
        <p:nvSpPr>
          <p:cNvPr id="2" name="Title 1"/>
          <p:cNvSpPr>
            <a:spLocks noGrp="1"/>
          </p:cNvSpPr>
          <p:nvPr>
            <p:ph type="title"/>
          </p:nvPr>
        </p:nvSpPr>
        <p:spPr>
          <a:xfrm>
            <a:off x="1649398" y="667265"/>
            <a:ext cx="8596668" cy="1320800"/>
          </a:xfrm>
        </p:spPr>
        <p:txBody>
          <a:bodyPr/>
          <a:lstStyle/>
          <a:p>
            <a:pPr algn="ctr"/>
            <a:r>
              <a:rPr lang="en-GB" dirty="0" smtClean="0">
                <a:latin typeface="Calibri" panose="020F0502020204030204" pitchFamily="34" charset="0"/>
                <a:cs typeface="Calibri" panose="020F0502020204030204" pitchFamily="34" charset="0"/>
              </a:rPr>
              <a:t>Equal Opportunities and Discrimination Statement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a:bodyPr>
          <a:lstStyle/>
          <a:p>
            <a:pPr lvl="1"/>
            <a:r>
              <a:rPr lang="en-GB" dirty="0">
                <a:latin typeface="Calibri" panose="020F0502020204030204" pitchFamily="34" charset="0"/>
                <a:cs typeface="Calibri" panose="020F0502020204030204" pitchFamily="34" charset="0"/>
              </a:rPr>
              <a:t> HMP &amp;YOI </a:t>
            </a:r>
            <a:r>
              <a:rPr lang="en-GB" dirty="0" smtClean="0">
                <a:latin typeface="Calibri" panose="020F0502020204030204" pitchFamily="34" charset="0"/>
                <a:cs typeface="Calibri" panose="020F0502020204030204" pitchFamily="34" charset="0"/>
              </a:rPr>
              <a:t>Moorland </a:t>
            </a:r>
            <a:r>
              <a:rPr lang="en-GB" dirty="0">
                <a:latin typeface="Calibri" panose="020F0502020204030204" pitchFamily="34" charset="0"/>
                <a:cs typeface="Calibri" panose="020F0502020204030204" pitchFamily="34" charset="0"/>
              </a:rPr>
              <a:t>is committed to promoting and practicing diversity and equality </a:t>
            </a:r>
            <a:r>
              <a:rPr lang="en-GB" dirty="0" smtClean="0">
                <a:latin typeface="Calibri" panose="020F0502020204030204" pitchFamily="34" charset="0"/>
                <a:cs typeface="Calibri" panose="020F0502020204030204" pitchFamily="34" charset="0"/>
              </a:rPr>
              <a:t>of opportunity </a:t>
            </a:r>
            <a:r>
              <a:rPr lang="en-GB" dirty="0">
                <a:latin typeface="Calibri" panose="020F0502020204030204" pitchFamily="34" charset="0"/>
                <a:cs typeface="Calibri" panose="020F0502020204030204" pitchFamily="34" charset="0"/>
              </a:rPr>
              <a:t>and aims to create a culture and environment where staff and prisoners are treated equitably regardless of age, disability, gender, marital status, pregnancy and maternity, race, religion or belief, sexual orientation or any other irrelevant factor.</a:t>
            </a:r>
          </a:p>
          <a:p>
            <a:pPr lvl="1"/>
            <a:r>
              <a:rPr lang="en-GB" dirty="0">
                <a:latin typeface="Calibri" panose="020F0502020204030204" pitchFamily="34" charset="0"/>
                <a:cs typeface="Calibri" panose="020F0502020204030204" pitchFamily="34" charset="0"/>
              </a:rPr>
              <a:t>  All </a:t>
            </a:r>
            <a:r>
              <a:rPr lang="en-GB" dirty="0" smtClean="0">
                <a:latin typeface="Calibri" panose="020F0502020204030204" pitchFamily="34" charset="0"/>
                <a:cs typeface="Calibri" panose="020F0502020204030204" pitchFamily="34" charset="0"/>
              </a:rPr>
              <a:t>staff and Prisoners </a:t>
            </a:r>
            <a:r>
              <a:rPr lang="en-GB" dirty="0">
                <a:latin typeface="Calibri" panose="020F0502020204030204" pitchFamily="34" charset="0"/>
                <a:cs typeface="Calibri" panose="020F0502020204030204" pitchFamily="34" charset="0"/>
              </a:rPr>
              <a:t>at </a:t>
            </a:r>
            <a:r>
              <a:rPr lang="en-GB" dirty="0" smtClean="0">
                <a:latin typeface="Calibri" panose="020F0502020204030204" pitchFamily="34" charset="0"/>
                <a:cs typeface="Calibri" panose="020F0502020204030204" pitchFamily="34" charset="0"/>
              </a:rPr>
              <a:t>Moorland </a:t>
            </a:r>
            <a:r>
              <a:rPr lang="en-GB" dirty="0">
                <a:latin typeface="Calibri" panose="020F0502020204030204" pitchFamily="34" charset="0"/>
                <a:cs typeface="Calibri" panose="020F0502020204030204" pitchFamily="34" charset="0"/>
              </a:rPr>
              <a:t>have a right to </a:t>
            </a:r>
            <a:r>
              <a:rPr lang="en-GB" dirty="0" smtClean="0">
                <a:latin typeface="Calibri" panose="020F0502020204030204" pitchFamily="34" charset="0"/>
                <a:cs typeface="Calibri" panose="020F0502020204030204" pitchFamily="34" charset="0"/>
              </a:rPr>
              <a:t>work and live </a:t>
            </a:r>
            <a:r>
              <a:rPr lang="en-GB" dirty="0">
                <a:latin typeface="Calibri" panose="020F0502020204030204" pitchFamily="34" charset="0"/>
                <a:cs typeface="Calibri" panose="020F0502020204030204" pitchFamily="34" charset="0"/>
              </a:rPr>
              <a:t>in an environment which is free from </a:t>
            </a:r>
            <a:r>
              <a:rPr lang="en-GB" dirty="0" smtClean="0">
                <a:latin typeface="Calibri" panose="020F0502020204030204" pitchFamily="34" charset="0"/>
                <a:cs typeface="Calibri" panose="020F0502020204030204" pitchFamily="34" charset="0"/>
              </a:rPr>
              <a:t>harassment, unlawful </a:t>
            </a:r>
            <a:r>
              <a:rPr lang="en-GB" dirty="0">
                <a:latin typeface="Calibri" panose="020F0502020204030204" pitchFamily="34" charset="0"/>
                <a:cs typeface="Calibri" panose="020F0502020204030204" pitchFamily="34" charset="0"/>
              </a:rPr>
              <a:t>discrimination, victimisation and bullying. Similarly, </a:t>
            </a:r>
            <a:r>
              <a:rPr lang="en-GB" dirty="0" smtClean="0">
                <a:latin typeface="Calibri" panose="020F0502020204030204" pitchFamily="34" charset="0"/>
                <a:cs typeface="Calibri" panose="020F0502020204030204" pitchFamily="34" charset="0"/>
              </a:rPr>
              <a:t>visitors </a:t>
            </a:r>
            <a:r>
              <a:rPr lang="en-GB" dirty="0">
                <a:latin typeface="Calibri" panose="020F0502020204030204" pitchFamily="34" charset="0"/>
                <a:cs typeface="Calibri" panose="020F0502020204030204" pitchFamily="34" charset="0"/>
              </a:rPr>
              <a:t>and others who come into contact with staff are entitled to be treated with fairness and courtesy.</a:t>
            </a:r>
          </a:p>
          <a:p>
            <a:pPr lvl="1"/>
            <a:r>
              <a:rPr lang="en-GB" dirty="0">
                <a:latin typeface="Calibri" panose="020F0502020204030204" pitchFamily="34" charset="0"/>
                <a:cs typeface="Calibri" panose="020F0502020204030204" pitchFamily="34" charset="0"/>
              </a:rPr>
              <a:t>  It is our aim to build an establishment that understands, appreciates and values the diversity of each individual and incorporates measures that make people feel valued and able to participate and achieve their full potential. </a:t>
            </a:r>
          </a:p>
          <a:p>
            <a:pPr lvl="1"/>
            <a:r>
              <a:rPr lang="en-GB" dirty="0">
                <a:latin typeface="Calibri" panose="020F0502020204030204" pitchFamily="34" charset="0"/>
                <a:cs typeface="Calibri" panose="020F0502020204030204" pitchFamily="34" charset="0"/>
              </a:rPr>
              <a:t>  Cases of discrimination on any of the above grounds are offences under the Prison Service Code of Conduct and Discipline; some are illegal and subject to law. </a:t>
            </a:r>
            <a:r>
              <a:rPr lang="en-GB" dirty="0" smtClean="0">
                <a:latin typeface="Calibri" panose="020F0502020204030204" pitchFamily="34" charset="0"/>
                <a:cs typeface="Calibri" panose="020F0502020204030204" pitchFamily="34" charset="0"/>
              </a:rPr>
              <a:t/>
            </a:r>
            <a:br>
              <a:rPr lang="en-GB" dirty="0" smtClean="0">
                <a:latin typeface="Calibri" panose="020F0502020204030204" pitchFamily="34" charset="0"/>
                <a:cs typeface="Calibri" panose="020F0502020204030204" pitchFamily="34" charset="0"/>
              </a:rPr>
            </a:br>
            <a:endParaRPr lang="en-GB" dirty="0" smtClean="0">
              <a:latin typeface="Calibri" panose="020F0502020204030204" pitchFamily="34" charset="0"/>
              <a:cs typeface="Calibri" panose="020F0502020204030204" pitchFamily="34" charset="0"/>
            </a:endParaRPr>
          </a:p>
          <a:p>
            <a:pPr marL="457200" lvl="1" indent="0" algn="ctr">
              <a:buNone/>
            </a:pPr>
            <a:r>
              <a:rPr lang="en-GB" b="1" u="sng" dirty="0" smtClean="0">
                <a:latin typeface="Calibri" panose="020F0502020204030204" pitchFamily="34" charset="0"/>
                <a:cs typeface="Calibri" panose="020F0502020204030204" pitchFamily="34" charset="0"/>
              </a:rPr>
              <a:t>They </a:t>
            </a:r>
            <a:r>
              <a:rPr lang="en-GB" b="1" u="sng" dirty="0">
                <a:latin typeface="Calibri" panose="020F0502020204030204" pitchFamily="34" charset="0"/>
                <a:cs typeface="Calibri" panose="020F0502020204030204" pitchFamily="34" charset="0"/>
              </a:rPr>
              <a:t>will not be tolerated and </a:t>
            </a:r>
            <a:r>
              <a:rPr lang="en-GB" b="1" u="sng" dirty="0" smtClean="0">
                <a:latin typeface="Calibri" panose="020F0502020204030204" pitchFamily="34" charset="0"/>
                <a:cs typeface="Calibri" panose="020F0502020204030204" pitchFamily="34" charset="0"/>
              </a:rPr>
              <a:t>will </a:t>
            </a:r>
            <a:r>
              <a:rPr lang="en-GB" b="1" u="sng" dirty="0">
                <a:latin typeface="Calibri" panose="020F0502020204030204" pitchFamily="34" charset="0"/>
                <a:cs typeface="Calibri" panose="020F0502020204030204" pitchFamily="34" charset="0"/>
              </a:rPr>
              <a:t>lead to disciplinary </a:t>
            </a:r>
            <a:r>
              <a:rPr lang="en-GB" b="1" u="sng" dirty="0" smtClean="0">
                <a:latin typeface="Calibri" panose="020F0502020204030204" pitchFamily="34" charset="0"/>
                <a:cs typeface="Calibri" panose="020F0502020204030204" pitchFamily="34" charset="0"/>
              </a:rPr>
              <a:t>proceedings.</a:t>
            </a:r>
            <a:endParaRPr lang="en-GB" b="1" u="sng"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42" y="146737"/>
            <a:ext cx="1980685" cy="1980685"/>
          </a:xfrm>
          <a:prstGeom prst="rect">
            <a:avLst/>
          </a:prstGeom>
        </p:spPr>
      </p:pic>
    </p:spTree>
    <p:extLst>
      <p:ext uri="{BB962C8B-B14F-4D97-AF65-F5344CB8AC3E}">
        <p14:creationId xmlns:p14="http://schemas.microsoft.com/office/powerpoint/2010/main" val="315966437"/>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308864" y="71052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309360" y="3282696"/>
            <a:ext cx="2505456" cy="923330"/>
          </a:xfrm>
          <a:prstGeom prst="rect">
            <a:avLst/>
          </a:prstGeom>
          <a:noFill/>
          <a:effectLst>
            <a:glow rad="63500">
              <a:schemeClr val="accent2">
                <a:satMod val="175000"/>
                <a:alpha val="40000"/>
              </a:schemeClr>
            </a:glow>
            <a:outerShdw blurRad="50800" dist="38100" algn="l" rotWithShape="0">
              <a:prstClr val="black">
                <a:alpha val="40000"/>
              </a:prstClr>
            </a:outerShdw>
            <a:reflection blurRad="6350" stA="52000" endA="300" endPos="35000" dir="5400000" sy="-100000" algn="bl" rotWithShape="0"/>
          </a:effectLst>
          <a:scene3d>
            <a:camera prst="isometricOffAxis2Left">
              <a:rot lat="223720" lon="2750413" rev="21445338"/>
            </a:camera>
            <a:lightRig rig="threePt" dir="t"/>
          </a:scene3d>
        </p:spPr>
        <p:txBody>
          <a:bodyPr wrap="square" rtlCol="0">
            <a:spAutoFit/>
          </a:bodyPr>
          <a:lstStyle/>
          <a:p>
            <a:r>
              <a:rPr lang="en-GB" dirty="0">
                <a:solidFill>
                  <a:prstClr val="black"/>
                </a:solidFill>
              </a:rPr>
              <a:t>Two Tier Downgrade Is Possible For A Single Serious Incident</a:t>
            </a:r>
          </a:p>
        </p:txBody>
      </p:sp>
      <p:sp>
        <p:nvSpPr>
          <p:cNvPr id="6" name="Title 1"/>
          <p:cNvSpPr>
            <a:spLocks noGrp="1"/>
          </p:cNvSpPr>
          <p:nvPr>
            <p:ph type="title"/>
          </p:nvPr>
        </p:nvSpPr>
        <p:spPr>
          <a:xfrm>
            <a:off x="320718" y="70104"/>
            <a:ext cx="8596668" cy="1320800"/>
          </a:xfrm>
        </p:spPr>
        <p:txBody>
          <a:bodyPr/>
          <a:lstStyle/>
          <a:p>
            <a:r>
              <a:rPr lang="en-GB" dirty="0" smtClean="0">
                <a:latin typeface="Calibri" panose="020F0502020204030204" pitchFamily="34" charset="0"/>
                <a:cs typeface="Calibri" panose="020F0502020204030204" pitchFamily="34" charset="0"/>
              </a:rPr>
              <a:t>IEP System, How It Works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4128116"/>
      </p:ext>
    </p:extLst>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Searching Procedures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3" y="2152351"/>
            <a:ext cx="8705563" cy="4297876"/>
          </a:xfrm>
        </p:spPr>
        <p:txBody>
          <a:bodyPr>
            <a:normAutofit fontScale="70000" lnSpcReduction="20000"/>
          </a:bodyPr>
          <a:lstStyle/>
          <a:p>
            <a:r>
              <a:rPr lang="en-GB" dirty="0" smtClean="0">
                <a:latin typeface="Calibri" panose="020F0502020204030204" pitchFamily="34" charset="0"/>
                <a:cs typeface="Calibri" panose="020F0502020204030204" pitchFamily="34" charset="0"/>
              </a:rPr>
              <a:t>Policy Statement.</a:t>
            </a:r>
          </a:p>
          <a:p>
            <a:pPr lvl="1"/>
            <a:r>
              <a:rPr lang="en-GB" dirty="0" smtClean="0">
                <a:latin typeface="Calibri" panose="020F0502020204030204" pitchFamily="34" charset="0"/>
                <a:cs typeface="Calibri" panose="020F0502020204030204" pitchFamily="34" charset="0"/>
              </a:rPr>
              <a:t>In line with Prison Rules 1999 any person or vehicle entering or leaving HMP Moorland may be stopped, examined and searched.</a:t>
            </a:r>
          </a:p>
          <a:p>
            <a:r>
              <a:rPr lang="en-GB" dirty="0" smtClean="0">
                <a:latin typeface="Calibri" panose="020F0502020204030204" pitchFamily="34" charset="0"/>
                <a:cs typeface="Calibri" panose="020F0502020204030204" pitchFamily="34" charset="0"/>
              </a:rPr>
              <a:t>All prisoners will, at various times be subject to searching procedures.</a:t>
            </a:r>
          </a:p>
          <a:p>
            <a:r>
              <a:rPr lang="en-GB" dirty="0" smtClean="0">
                <a:latin typeface="Calibri" panose="020F0502020204030204" pitchFamily="34" charset="0"/>
                <a:cs typeface="Calibri" panose="020F0502020204030204" pitchFamily="34" charset="0"/>
              </a:rPr>
              <a:t>Searches will include:</a:t>
            </a:r>
          </a:p>
          <a:p>
            <a:pPr lvl="1"/>
            <a:r>
              <a:rPr lang="en-GB" dirty="0" smtClean="0">
                <a:latin typeface="Calibri" panose="020F0502020204030204" pitchFamily="34" charset="0"/>
                <a:cs typeface="Calibri" panose="020F0502020204030204" pitchFamily="34" charset="0"/>
              </a:rPr>
              <a:t>Full searches</a:t>
            </a:r>
          </a:p>
          <a:p>
            <a:pPr lvl="1"/>
            <a:r>
              <a:rPr lang="en-GB" dirty="0" smtClean="0">
                <a:latin typeface="Calibri" panose="020F0502020204030204" pitchFamily="34" charset="0"/>
                <a:cs typeface="Calibri" panose="020F0502020204030204" pitchFamily="34" charset="0"/>
              </a:rPr>
              <a:t>Rub down searches</a:t>
            </a:r>
          </a:p>
          <a:p>
            <a:pPr lvl="1"/>
            <a:r>
              <a:rPr lang="en-GB" dirty="0" smtClean="0">
                <a:latin typeface="Calibri" panose="020F0502020204030204" pitchFamily="34" charset="0"/>
                <a:cs typeface="Calibri" panose="020F0502020204030204" pitchFamily="34" charset="0"/>
              </a:rPr>
              <a:t>Pat down searches</a:t>
            </a:r>
          </a:p>
          <a:p>
            <a:pPr lvl="1"/>
            <a:r>
              <a:rPr lang="en-GB" dirty="0" smtClean="0">
                <a:latin typeface="Calibri" panose="020F0502020204030204" pitchFamily="34" charset="0"/>
                <a:cs typeface="Calibri" panose="020F0502020204030204" pitchFamily="34" charset="0"/>
              </a:rPr>
              <a:t>Searches of wing accommodation</a:t>
            </a:r>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In particular searches will be carried out at the following times:</a:t>
            </a:r>
          </a:p>
          <a:p>
            <a:pPr lvl="1"/>
            <a:r>
              <a:rPr lang="en-GB" dirty="0" smtClean="0">
                <a:latin typeface="Calibri" panose="020F0502020204030204" pitchFamily="34" charset="0"/>
                <a:cs typeface="Calibri" panose="020F0502020204030204" pitchFamily="34" charset="0"/>
              </a:rPr>
              <a:t>On reception</a:t>
            </a:r>
          </a:p>
          <a:p>
            <a:pPr lvl="1"/>
            <a:r>
              <a:rPr lang="en-GB" dirty="0" smtClean="0">
                <a:latin typeface="Calibri" panose="020F0502020204030204" pitchFamily="34" charset="0"/>
                <a:cs typeface="Calibri" panose="020F0502020204030204" pitchFamily="34" charset="0"/>
              </a:rPr>
              <a:t>Before and after visits</a:t>
            </a:r>
          </a:p>
          <a:p>
            <a:pPr lvl="1"/>
            <a:r>
              <a:rPr lang="en-GB" dirty="0" smtClean="0">
                <a:latin typeface="Calibri" panose="020F0502020204030204" pitchFamily="34" charset="0"/>
                <a:cs typeface="Calibri" panose="020F0502020204030204" pitchFamily="34" charset="0"/>
              </a:rPr>
              <a:t>Before and after activities</a:t>
            </a:r>
          </a:p>
          <a:p>
            <a:pPr lvl="1"/>
            <a:r>
              <a:rPr lang="en-GB" dirty="0" smtClean="0">
                <a:latin typeface="Calibri" panose="020F0502020204030204" pitchFamily="34" charset="0"/>
                <a:cs typeface="Calibri" panose="020F0502020204030204" pitchFamily="34" charset="0"/>
              </a:rPr>
              <a:t>On discharge</a:t>
            </a:r>
          </a:p>
          <a:p>
            <a:pPr lvl="1"/>
            <a:endParaRPr lang="en-GB" dirty="0" smtClean="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All searches shall be carried out in as seemly a manner as is consistent with discovering anything concealed. You will be told exactly what the procedures are at all times.</a:t>
            </a:r>
          </a:p>
          <a:p>
            <a:pPr lvl="1"/>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895" y="161796"/>
            <a:ext cx="2190750" cy="2085975"/>
          </a:xfrm>
          <a:prstGeom prst="rect">
            <a:avLst/>
          </a:prstGeom>
        </p:spPr>
      </p:pic>
    </p:spTree>
    <p:extLst>
      <p:ext uri="{BB962C8B-B14F-4D97-AF65-F5344CB8AC3E}">
        <p14:creationId xmlns:p14="http://schemas.microsoft.com/office/powerpoint/2010/main" val="672097491"/>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Mandatory Drug Testing (MDT)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r>
              <a:rPr lang="en-GB" dirty="0" smtClean="0">
                <a:latin typeface="Calibri" panose="020F0502020204030204" pitchFamily="34" charset="0"/>
                <a:cs typeface="Calibri" panose="020F0502020204030204" pitchFamily="34" charset="0"/>
              </a:rPr>
              <a:t>Section 16a of the Prison Act 1952 allows Prison Officers in any Prison for which an authorisation from the Governor is in force to require prisoners to provide a sample to be tested for the presence of drugs. </a:t>
            </a:r>
          </a:p>
          <a:p>
            <a:r>
              <a:rPr lang="en-GB" dirty="0" smtClean="0">
                <a:latin typeface="Calibri" panose="020F0502020204030204" pitchFamily="34" charset="0"/>
                <a:cs typeface="Calibri" panose="020F0502020204030204" pitchFamily="34" charset="0"/>
              </a:rPr>
              <a:t>All categories of prisoners will be tested, testing will be carried out in the following ways:</a:t>
            </a:r>
          </a:p>
          <a:p>
            <a:pPr lvl="1"/>
            <a:r>
              <a:rPr lang="en-GB" dirty="0" smtClean="0">
                <a:latin typeface="Calibri" panose="020F0502020204030204" pitchFamily="34" charset="0"/>
                <a:cs typeface="Calibri" panose="020F0502020204030204" pitchFamily="34" charset="0"/>
              </a:rPr>
              <a:t>Random Testing</a:t>
            </a:r>
          </a:p>
          <a:p>
            <a:pPr marL="457200" lvl="1" indent="0">
              <a:buNone/>
            </a:pPr>
            <a:r>
              <a:rPr lang="en-GB" dirty="0" smtClean="0">
                <a:latin typeface="Calibri" panose="020F0502020204030204" pitchFamily="34" charset="0"/>
                <a:cs typeface="Calibri" panose="020F0502020204030204" pitchFamily="34" charset="0"/>
              </a:rPr>
              <a:t>5% of the prison population will be tested each month from a randomly generated computer list.</a:t>
            </a:r>
          </a:p>
          <a:p>
            <a:pPr lvl="1"/>
            <a:r>
              <a:rPr lang="en-GB" dirty="0" smtClean="0">
                <a:latin typeface="Calibri" panose="020F0502020204030204" pitchFamily="34" charset="0"/>
                <a:cs typeface="Calibri" panose="020F0502020204030204" pitchFamily="34" charset="0"/>
              </a:rPr>
              <a:t>Reasonable Suspicion</a:t>
            </a:r>
          </a:p>
          <a:p>
            <a:pPr marL="457200" lvl="1" indent="0">
              <a:buNone/>
            </a:pPr>
            <a:r>
              <a:rPr lang="en-GB" dirty="0" smtClean="0">
                <a:latin typeface="Calibri" panose="020F0502020204030204" pitchFamily="34" charset="0"/>
                <a:cs typeface="Calibri" panose="020F0502020204030204" pitchFamily="34" charset="0"/>
              </a:rPr>
              <a:t>If there are grounds to suspect you have recently taken drugs</a:t>
            </a:r>
          </a:p>
          <a:p>
            <a:pPr lvl="1"/>
            <a:r>
              <a:rPr lang="en-GB" dirty="0" smtClean="0">
                <a:latin typeface="Calibri" panose="020F0502020204030204" pitchFamily="34" charset="0"/>
                <a:cs typeface="Calibri" panose="020F0502020204030204" pitchFamily="34" charset="0"/>
              </a:rPr>
              <a:t>Frequent Testing</a:t>
            </a:r>
          </a:p>
          <a:p>
            <a:pPr marL="457200" lvl="1" indent="0">
              <a:buNone/>
            </a:pPr>
            <a:r>
              <a:rPr lang="en-GB" dirty="0" smtClean="0">
                <a:latin typeface="Calibri" panose="020F0502020204030204" pitchFamily="34" charset="0"/>
                <a:cs typeface="Calibri" panose="020F0502020204030204" pitchFamily="34" charset="0"/>
              </a:rPr>
              <a:t>This will apply to those prisoners found to regularly misuse drugs</a:t>
            </a:r>
          </a:p>
          <a:p>
            <a:pPr lvl="1"/>
            <a:r>
              <a:rPr lang="en-GB" dirty="0" smtClean="0">
                <a:latin typeface="Calibri" panose="020F0502020204030204" pitchFamily="34" charset="0"/>
                <a:cs typeface="Calibri" panose="020F0502020204030204" pitchFamily="34" charset="0"/>
              </a:rPr>
              <a:t>Reception Testing</a:t>
            </a:r>
          </a:p>
          <a:p>
            <a:pPr marL="457200" lvl="1" indent="0">
              <a:buNone/>
            </a:pPr>
            <a:r>
              <a:rPr lang="en-GB" dirty="0" smtClean="0">
                <a:latin typeface="Calibri" panose="020F0502020204030204" pitchFamily="34" charset="0"/>
                <a:cs typeface="Calibri" panose="020F0502020204030204" pitchFamily="34" charset="0"/>
              </a:rPr>
              <a:t>You may be tested on initial reception or transfer and in relation to risk / temporary absence</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877" y="17464"/>
            <a:ext cx="2143125" cy="2143125"/>
          </a:xfrm>
          <a:prstGeom prst="rect">
            <a:avLst/>
          </a:prstGeom>
        </p:spPr>
      </p:pic>
    </p:spTree>
    <p:extLst>
      <p:ext uri="{BB962C8B-B14F-4D97-AF65-F5344CB8AC3E}">
        <p14:creationId xmlns:p14="http://schemas.microsoft.com/office/powerpoint/2010/main" val="2819929808"/>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MDT Continued</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GB" dirty="0" smtClean="0">
                <a:latin typeface="Calibri" panose="020F0502020204030204" pitchFamily="34" charset="0"/>
                <a:cs typeface="Calibri" panose="020F0502020204030204" pitchFamily="34" charset="0"/>
              </a:rPr>
              <a:t>Risk assessment</a:t>
            </a:r>
          </a:p>
          <a:p>
            <a:pPr marL="0" indent="0">
              <a:buNone/>
            </a:pPr>
            <a:r>
              <a:rPr lang="en-GB" dirty="0" smtClean="0">
                <a:latin typeface="Calibri" panose="020F0502020204030204" pitchFamily="34" charset="0"/>
                <a:cs typeface="Calibri" panose="020F0502020204030204" pitchFamily="34" charset="0"/>
              </a:rPr>
              <a:t>To be assessed for release on temporary licence / </a:t>
            </a:r>
            <a:r>
              <a:rPr lang="en-GB" dirty="0" err="1" smtClean="0">
                <a:latin typeface="Calibri" panose="020F0502020204030204" pitchFamily="34" charset="0"/>
                <a:cs typeface="Calibri" panose="020F0502020204030204" pitchFamily="34" charset="0"/>
              </a:rPr>
              <a:t>HDC</a:t>
            </a:r>
            <a:r>
              <a:rPr lang="en-GB" dirty="0" smtClean="0">
                <a:latin typeface="Calibri" panose="020F0502020204030204" pitchFamily="34" charset="0"/>
                <a:cs typeface="Calibri" panose="020F0502020204030204" pitchFamily="34" charset="0"/>
              </a:rPr>
              <a:t> or </a:t>
            </a:r>
            <a:r>
              <a:rPr lang="en-GB" dirty="0" err="1" smtClean="0">
                <a:latin typeface="Calibri" panose="020F0502020204030204" pitchFamily="34" charset="0"/>
                <a:cs typeface="Calibri" panose="020F0502020204030204" pitchFamily="34" charset="0"/>
              </a:rPr>
              <a:t>ROTL</a:t>
            </a:r>
            <a:endParaRPr lang="en-GB" dirty="0" smtClean="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What will happen if I test positive, I refuse or I am unable to produce a sample?</a:t>
            </a:r>
          </a:p>
          <a:p>
            <a:pPr marL="0" indent="0">
              <a:buNone/>
            </a:pPr>
            <a:r>
              <a:rPr lang="en-GB" dirty="0" smtClean="0">
                <a:latin typeface="Calibri" panose="020F0502020204030204" pitchFamily="34" charset="0"/>
                <a:cs typeface="Calibri" panose="020F0502020204030204" pitchFamily="34" charset="0"/>
              </a:rPr>
              <a:t>Prison Rule 51 paragraph 9 makes the taking of controlled drugs a disciplinary offence, If you provide a sample that tests positive you may be placed on report.</a:t>
            </a:r>
          </a:p>
          <a:p>
            <a:pPr marL="0" indent="0">
              <a:buNone/>
            </a:pPr>
            <a:r>
              <a:rPr lang="en-GB" dirty="0" smtClean="0">
                <a:latin typeface="Calibri" panose="020F0502020204030204" pitchFamily="34" charset="0"/>
                <a:cs typeface="Calibri" panose="020F0502020204030204" pitchFamily="34" charset="0"/>
              </a:rPr>
              <a:t>Those prisoners who refuse to provide a sample may be placed on report under Prison Rule 51 paragraph 22 “Disobeys a lawful order”.</a:t>
            </a:r>
          </a:p>
          <a:p>
            <a:pPr marL="0" indent="0">
              <a:buNone/>
            </a:pPr>
            <a:r>
              <a:rPr lang="en-GB" dirty="0" smtClean="0">
                <a:latin typeface="Calibri" panose="020F0502020204030204" pitchFamily="34" charset="0"/>
                <a:cs typeface="Calibri" panose="020F0502020204030204" pitchFamily="34" charset="0"/>
              </a:rPr>
              <a:t>Those prisoners who state they are unable to provide a sample can be confined for a period (not exceeding 5 hours) under arrangements contained in Rule 50 (7). If at that time they still claim to be unable to produce a sample they will be treated as refusing.</a:t>
            </a:r>
          </a:p>
          <a:p>
            <a:r>
              <a:rPr lang="en-GB" dirty="0" smtClean="0">
                <a:latin typeface="Calibri" panose="020F0502020204030204" pitchFamily="34" charset="0"/>
                <a:cs typeface="Calibri" panose="020F0502020204030204" pitchFamily="34" charset="0"/>
              </a:rPr>
              <a:t>A member of Healthcare will be called to assess you if you are having difficulties.</a:t>
            </a:r>
            <a:endParaRPr lang="en-GB"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877" y="17464"/>
            <a:ext cx="2143125" cy="2143125"/>
          </a:xfrm>
          <a:prstGeom prst="rect">
            <a:avLst/>
          </a:prstGeom>
        </p:spPr>
      </p:pic>
    </p:spTree>
    <p:extLst>
      <p:ext uri="{BB962C8B-B14F-4D97-AF65-F5344CB8AC3E}">
        <p14:creationId xmlns:p14="http://schemas.microsoft.com/office/powerpoint/2010/main" val="3591993223"/>
      </p:ext>
    </p:extLst>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194" y="947352"/>
            <a:ext cx="8596668" cy="1320800"/>
          </a:xfrm>
        </p:spPr>
        <p:txBody>
          <a:bodyPr/>
          <a:lstStyle/>
          <a:p>
            <a:r>
              <a:rPr lang="en-GB" dirty="0" smtClean="0">
                <a:latin typeface="Calibri" panose="020F0502020204030204" pitchFamily="34" charset="0"/>
                <a:cs typeface="Calibri" panose="020F0502020204030204" pitchFamily="34" charset="0"/>
              </a:rPr>
              <a:t>Fire</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42091" y="2610549"/>
            <a:ext cx="8596668" cy="3880773"/>
          </a:xfrm>
        </p:spPr>
        <p:txBody>
          <a:bodyPr/>
          <a:lstStyle/>
          <a:p>
            <a:r>
              <a:rPr lang="en-GB" dirty="0" smtClean="0">
                <a:solidFill>
                  <a:schemeClr val="bg1">
                    <a:lumMod val="95000"/>
                  </a:schemeClr>
                </a:solidFill>
                <a:latin typeface="Calibri" panose="020F0502020204030204" pitchFamily="34" charset="0"/>
                <a:cs typeface="Calibri" panose="020F0502020204030204" pitchFamily="34" charset="0"/>
              </a:rPr>
              <a:t>In the event of a fire when you are in your cell and staff need to evacuate you keep calm, staff will open your door don’t stop and pick anything up, don’t run, go where you are directed it is important that staff can account for everyone.</a:t>
            </a:r>
          </a:p>
          <a:p>
            <a:r>
              <a:rPr lang="en-GB" dirty="0" smtClean="0">
                <a:solidFill>
                  <a:schemeClr val="bg1">
                    <a:lumMod val="95000"/>
                  </a:schemeClr>
                </a:solidFill>
                <a:latin typeface="Calibri" panose="020F0502020204030204" pitchFamily="34" charset="0"/>
                <a:cs typeface="Calibri" panose="020F0502020204030204" pitchFamily="34" charset="0"/>
              </a:rPr>
              <a:t>Your primary evacuation area is always onto the exercise yard but if for any reason you cant get to the yard the secondary area is onto the secure walkway.</a:t>
            </a:r>
            <a:endParaRPr lang="en-GB" dirty="0">
              <a:solidFill>
                <a:schemeClr val="bg1">
                  <a:lumMod val="95000"/>
                </a:schemeClr>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0277"/>
            <a:ext cx="12192000" cy="2497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297" y="-161725"/>
            <a:ext cx="2060013" cy="166319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477" y="0"/>
            <a:ext cx="1581089" cy="2061740"/>
          </a:xfrm>
          <a:prstGeom prst="rect">
            <a:avLst/>
          </a:prstGeom>
        </p:spPr>
      </p:pic>
    </p:spTree>
    <p:extLst>
      <p:ext uri="{BB962C8B-B14F-4D97-AF65-F5344CB8AC3E}">
        <p14:creationId xmlns:p14="http://schemas.microsoft.com/office/powerpoint/2010/main" val="1015813517"/>
      </p:ext>
    </p:extLst>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194" y="947352"/>
            <a:ext cx="8596668" cy="1320800"/>
          </a:xfrm>
        </p:spPr>
        <p:txBody>
          <a:bodyPr/>
          <a:lstStyle/>
          <a:p>
            <a:r>
              <a:rPr lang="en-GB" dirty="0" smtClean="0">
                <a:latin typeface="Calibri" panose="020F0502020204030204" pitchFamily="34" charset="0"/>
                <a:cs typeface="Calibri" panose="020F0502020204030204" pitchFamily="34" charset="0"/>
              </a:rPr>
              <a:t>Arson</a:t>
            </a:r>
            <a:endParaRPr lang="en-GB"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0277"/>
            <a:ext cx="12192000" cy="2497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297" y="-195162"/>
            <a:ext cx="2060013" cy="1663197"/>
          </a:xfrm>
          <a:prstGeom prst="rect">
            <a:avLst/>
          </a:prstGeom>
        </p:spPr>
      </p:pic>
      <p:sp>
        <p:nvSpPr>
          <p:cNvPr id="3" name="Content Placeholder 2"/>
          <p:cNvSpPr>
            <a:spLocks noGrp="1"/>
          </p:cNvSpPr>
          <p:nvPr>
            <p:ph idx="1"/>
          </p:nvPr>
        </p:nvSpPr>
        <p:spPr>
          <a:xfrm>
            <a:off x="842091" y="1806832"/>
            <a:ext cx="8596668" cy="3880773"/>
          </a:xfrm>
        </p:spPr>
        <p:txBody>
          <a:bodyPr>
            <a:normAutofit lnSpcReduction="10000"/>
          </a:bodyPr>
          <a:lstStyle/>
          <a:p>
            <a:r>
              <a:rPr lang="en-GB" dirty="0">
                <a:solidFill>
                  <a:schemeClr val="bg1">
                    <a:lumMod val="95000"/>
                  </a:schemeClr>
                </a:solidFill>
                <a:latin typeface="Calibri" panose="020F0502020204030204" pitchFamily="34" charset="0"/>
                <a:cs typeface="Calibri" panose="020F0502020204030204" pitchFamily="34" charset="0"/>
              </a:rPr>
              <a:t>Introduction</a:t>
            </a:r>
          </a:p>
          <a:p>
            <a:pPr marL="400050" lvl="1" indent="0">
              <a:buNone/>
            </a:pPr>
            <a:r>
              <a:rPr lang="en-GB" dirty="0" smtClean="0">
                <a:solidFill>
                  <a:schemeClr val="bg1">
                    <a:lumMod val="95000"/>
                  </a:schemeClr>
                </a:solidFill>
                <a:latin typeface="Calibri" panose="020F0502020204030204" pitchFamily="34" charset="0"/>
                <a:cs typeface="Calibri" panose="020F0502020204030204" pitchFamily="34" charset="0"/>
              </a:rPr>
              <a:t>At </a:t>
            </a:r>
            <a:r>
              <a:rPr lang="en-GB" dirty="0">
                <a:solidFill>
                  <a:schemeClr val="bg1">
                    <a:lumMod val="95000"/>
                  </a:schemeClr>
                </a:solidFill>
                <a:latin typeface="Calibri" panose="020F0502020204030204" pitchFamily="34" charset="0"/>
                <a:cs typeface="Calibri" panose="020F0502020204030204" pitchFamily="34" charset="0"/>
              </a:rPr>
              <a:t>HMP &amp; YOI Moorland staff, prisoners and contractors are committed to ensuring that a safe, decent and secure environment is provided for all that work and reside here.</a:t>
            </a:r>
          </a:p>
          <a:p>
            <a:endParaRPr lang="en-GB" dirty="0">
              <a:solidFill>
                <a:schemeClr val="bg1">
                  <a:lumMod val="95000"/>
                </a:schemeClr>
              </a:solidFill>
              <a:latin typeface="Calibri" panose="020F0502020204030204" pitchFamily="34" charset="0"/>
              <a:cs typeface="Calibri" panose="020F0502020204030204" pitchFamily="34" charset="0"/>
            </a:endParaRPr>
          </a:p>
          <a:p>
            <a:r>
              <a:rPr lang="en-GB" dirty="0">
                <a:solidFill>
                  <a:schemeClr val="bg1">
                    <a:lumMod val="95000"/>
                  </a:schemeClr>
                </a:solidFill>
                <a:latin typeface="Calibri" panose="020F0502020204030204" pitchFamily="34" charset="0"/>
                <a:cs typeface="Calibri" panose="020F0502020204030204" pitchFamily="34" charset="0"/>
              </a:rPr>
              <a:t>What is Arson?</a:t>
            </a:r>
          </a:p>
          <a:p>
            <a:pPr marL="400050" lvl="1" indent="0">
              <a:buNone/>
            </a:pPr>
            <a:r>
              <a:rPr lang="en-GB" dirty="0" smtClean="0">
                <a:solidFill>
                  <a:schemeClr val="bg1">
                    <a:lumMod val="95000"/>
                  </a:schemeClr>
                </a:solidFill>
                <a:latin typeface="Calibri" panose="020F0502020204030204" pitchFamily="34" charset="0"/>
                <a:cs typeface="Calibri" panose="020F0502020204030204" pitchFamily="34" charset="0"/>
              </a:rPr>
              <a:t>Arson </a:t>
            </a:r>
            <a:r>
              <a:rPr lang="en-GB" dirty="0">
                <a:solidFill>
                  <a:schemeClr val="bg1">
                    <a:lumMod val="95000"/>
                  </a:schemeClr>
                </a:solidFill>
                <a:latin typeface="Calibri" panose="020F0502020204030204" pitchFamily="34" charset="0"/>
                <a:cs typeface="Calibri" panose="020F0502020204030204" pitchFamily="34" charset="0"/>
              </a:rPr>
              <a:t>is defined as “wilful setting on fire of property” whether this is intentionally or recklessly to damage property or endanger life.</a:t>
            </a:r>
          </a:p>
          <a:p>
            <a:endParaRPr lang="en-GB" dirty="0">
              <a:solidFill>
                <a:schemeClr val="bg1">
                  <a:lumMod val="95000"/>
                </a:schemeClr>
              </a:solidFill>
              <a:latin typeface="Calibri" panose="020F0502020204030204" pitchFamily="34" charset="0"/>
              <a:cs typeface="Calibri" panose="020F0502020204030204" pitchFamily="34" charset="0"/>
            </a:endParaRPr>
          </a:p>
          <a:p>
            <a:r>
              <a:rPr lang="en-GB" dirty="0">
                <a:solidFill>
                  <a:schemeClr val="bg1">
                    <a:lumMod val="95000"/>
                  </a:schemeClr>
                </a:solidFill>
                <a:latin typeface="Calibri" panose="020F0502020204030204" pitchFamily="34" charset="0"/>
                <a:cs typeface="Calibri" panose="020F0502020204030204" pitchFamily="34" charset="0"/>
              </a:rPr>
              <a:t>What are the consequences to Arsonists?</a:t>
            </a:r>
          </a:p>
          <a:p>
            <a:pPr marL="400050" lvl="1" indent="0">
              <a:buNone/>
            </a:pPr>
            <a:r>
              <a:rPr lang="en-GB" dirty="0" smtClean="0">
                <a:solidFill>
                  <a:schemeClr val="bg1">
                    <a:lumMod val="95000"/>
                  </a:schemeClr>
                </a:solidFill>
                <a:latin typeface="Calibri" panose="020F0502020204030204" pitchFamily="34" charset="0"/>
                <a:cs typeface="Calibri" panose="020F0502020204030204" pitchFamily="34" charset="0"/>
              </a:rPr>
              <a:t>As </a:t>
            </a:r>
            <a:r>
              <a:rPr lang="en-GB" dirty="0">
                <a:solidFill>
                  <a:schemeClr val="bg1">
                    <a:lumMod val="95000"/>
                  </a:schemeClr>
                </a:solidFill>
                <a:latin typeface="Calibri" panose="020F0502020204030204" pitchFamily="34" charset="0"/>
                <a:cs typeface="Calibri" panose="020F0502020204030204" pitchFamily="34" charset="0"/>
              </a:rPr>
              <a:t>arson is a criminal act, every effort will be made to obtain a conviction for the offence through the Courts.   If arson is established, the perpetrator will be placed on the establishment’s Arsonist List, an ACCT will be opened and your cell sharing risk assessment will be reviewed. </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477" y="0"/>
            <a:ext cx="1581089" cy="2061740"/>
          </a:xfrm>
          <a:prstGeom prst="rect">
            <a:avLst/>
          </a:prstGeom>
        </p:spPr>
      </p:pic>
    </p:spTree>
    <p:extLst>
      <p:ext uri="{BB962C8B-B14F-4D97-AF65-F5344CB8AC3E}">
        <p14:creationId xmlns:p14="http://schemas.microsoft.com/office/powerpoint/2010/main" val="3768330811"/>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194" y="947352"/>
            <a:ext cx="8596668" cy="1320800"/>
          </a:xfrm>
        </p:spPr>
        <p:txBody>
          <a:bodyPr/>
          <a:lstStyle/>
          <a:p>
            <a:r>
              <a:rPr lang="en-GB" dirty="0" smtClean="0">
                <a:latin typeface="Calibri" panose="020F0502020204030204" pitchFamily="34" charset="0"/>
                <a:cs typeface="Calibri" panose="020F0502020204030204" pitchFamily="34" charset="0"/>
              </a:rPr>
              <a:t>Arson</a:t>
            </a:r>
            <a:endParaRPr lang="en-GB"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0277"/>
            <a:ext cx="12192000" cy="2497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297" y="-161725"/>
            <a:ext cx="2060013" cy="1663197"/>
          </a:xfrm>
          <a:prstGeom prst="rect">
            <a:avLst/>
          </a:prstGeom>
        </p:spPr>
      </p:pic>
      <p:sp>
        <p:nvSpPr>
          <p:cNvPr id="3" name="Content Placeholder 2"/>
          <p:cNvSpPr>
            <a:spLocks noGrp="1"/>
          </p:cNvSpPr>
          <p:nvPr>
            <p:ph idx="1"/>
          </p:nvPr>
        </p:nvSpPr>
        <p:spPr>
          <a:xfrm>
            <a:off x="842091" y="1930400"/>
            <a:ext cx="8596668" cy="3880773"/>
          </a:xfrm>
        </p:spPr>
        <p:txBody>
          <a:bodyPr>
            <a:normAutofit lnSpcReduction="10000"/>
          </a:bodyPr>
          <a:lstStyle/>
          <a:p>
            <a:r>
              <a:rPr lang="en-GB" dirty="0">
                <a:solidFill>
                  <a:schemeClr val="bg1">
                    <a:lumMod val="95000"/>
                  </a:schemeClr>
                </a:solidFill>
                <a:latin typeface="Calibri" panose="020F0502020204030204" pitchFamily="34" charset="0"/>
                <a:cs typeface="Calibri" panose="020F0502020204030204" pitchFamily="34" charset="0"/>
              </a:rPr>
              <a:t>Cell Fires May Cost You Your Life</a:t>
            </a:r>
          </a:p>
          <a:p>
            <a:endParaRPr lang="en-GB" dirty="0">
              <a:solidFill>
                <a:schemeClr val="bg1">
                  <a:lumMod val="95000"/>
                </a:schemeClr>
              </a:solidFill>
              <a:latin typeface="Calibri" panose="020F0502020204030204" pitchFamily="34" charset="0"/>
              <a:cs typeface="Calibri" panose="020F0502020204030204" pitchFamily="34" charset="0"/>
            </a:endParaRPr>
          </a:p>
          <a:p>
            <a:r>
              <a:rPr lang="en-GB" dirty="0">
                <a:solidFill>
                  <a:schemeClr val="bg1">
                    <a:lumMod val="95000"/>
                  </a:schemeClr>
                </a:solidFill>
                <a:latin typeface="Calibri" panose="020F0502020204030204" pitchFamily="34" charset="0"/>
                <a:cs typeface="Calibri" panose="020F0502020204030204" pitchFamily="34" charset="0"/>
              </a:rPr>
              <a:t>Anyone who set fires must consider that help can only be obtained from the Staff on the wing. Staff are trained to put out a cell/room fire, however and unfortunately no matter how quickly they carry out this process, the consequences to you could be fatal.</a:t>
            </a:r>
          </a:p>
          <a:p>
            <a:endParaRPr lang="en-GB" dirty="0">
              <a:solidFill>
                <a:schemeClr val="bg1">
                  <a:lumMod val="95000"/>
                </a:schemeClr>
              </a:solidFill>
              <a:latin typeface="Calibri" panose="020F0502020204030204" pitchFamily="34" charset="0"/>
              <a:cs typeface="Calibri" panose="020F0502020204030204" pitchFamily="34" charset="0"/>
            </a:endParaRPr>
          </a:p>
          <a:p>
            <a:r>
              <a:rPr lang="en-GB" dirty="0">
                <a:solidFill>
                  <a:schemeClr val="bg1">
                    <a:lumMod val="95000"/>
                  </a:schemeClr>
                </a:solidFill>
                <a:latin typeface="Calibri" panose="020F0502020204030204" pitchFamily="34" charset="0"/>
                <a:cs typeface="Calibri" panose="020F0502020204030204" pitchFamily="34" charset="0"/>
              </a:rPr>
              <a:t>Smoke inhalation is responsible for a large percentage of deaths caused by fire, as the cell is a relative small area, smoke and heat build-up will be rapid, which will cause loss of consciousness very quickly.  If you set a fire you risk your own life; all other occupants within the unit; and those of staff and emergency services who may try to rescue you.</a:t>
            </a:r>
          </a:p>
          <a:p>
            <a:endParaRPr lang="en-GB" dirty="0">
              <a:solidFill>
                <a:schemeClr val="bg1">
                  <a:lumMod val="95000"/>
                </a:schemeClr>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0425" y="-965996"/>
            <a:ext cx="5535023" cy="4809744"/>
          </a:xfrm>
          <a:prstGeom prst="rect">
            <a:avLst/>
          </a:prstGeom>
        </p:spPr>
      </p:pic>
    </p:spTree>
    <p:extLst>
      <p:ext uri="{BB962C8B-B14F-4D97-AF65-F5344CB8AC3E}">
        <p14:creationId xmlns:p14="http://schemas.microsoft.com/office/powerpoint/2010/main" val="2862883972"/>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0277"/>
            <a:ext cx="12192000" cy="249772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 y="1752265"/>
            <a:ext cx="10058400" cy="2811875"/>
          </a:xfrm>
          <a:prstGeom prst="rect">
            <a:avLst/>
          </a:prstGeom>
        </p:spPr>
      </p:pic>
      <p:sp>
        <p:nvSpPr>
          <p:cNvPr id="10" name="Title 1"/>
          <p:cNvSpPr>
            <a:spLocks noGrp="1"/>
          </p:cNvSpPr>
          <p:nvPr>
            <p:ph type="title"/>
          </p:nvPr>
        </p:nvSpPr>
        <p:spPr>
          <a:xfrm>
            <a:off x="603194" y="947352"/>
            <a:ext cx="8596668" cy="1320800"/>
          </a:xfrm>
        </p:spPr>
        <p:txBody>
          <a:bodyPr/>
          <a:lstStyle/>
          <a:p>
            <a:r>
              <a:rPr lang="en-GB" dirty="0" smtClean="0">
                <a:latin typeface="Calibri" panose="020F0502020204030204" pitchFamily="34" charset="0"/>
                <a:cs typeface="Calibri" panose="020F0502020204030204" pitchFamily="34" charset="0"/>
              </a:rPr>
              <a:t>Smoke Inhalation</a:t>
            </a:r>
            <a:endParaRPr lang="en-GB" dirty="0">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297" y="-161725"/>
            <a:ext cx="2060013" cy="1663197"/>
          </a:xfrm>
          <a:prstGeom prst="rect">
            <a:avLst/>
          </a:prstGeom>
        </p:spPr>
      </p:pic>
    </p:spTree>
    <p:extLst>
      <p:ext uri="{BB962C8B-B14F-4D97-AF65-F5344CB8AC3E}">
        <p14:creationId xmlns:p14="http://schemas.microsoft.com/office/powerpoint/2010/main" val="2321969659"/>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Employment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At Moorland we offer a wide variety of training and employment opportunities in the workshops and in education.</a:t>
            </a:r>
          </a:p>
          <a:p>
            <a:r>
              <a:rPr lang="en-GB" dirty="0" smtClean="0">
                <a:latin typeface="Calibri" panose="020F0502020204030204" pitchFamily="34" charset="0"/>
                <a:cs typeface="Calibri" panose="020F0502020204030204" pitchFamily="34" charset="0"/>
              </a:rPr>
              <a:t>You can achieve recognised qualifications.</a:t>
            </a:r>
          </a:p>
          <a:p>
            <a:r>
              <a:rPr lang="en-GB" dirty="0" smtClean="0">
                <a:latin typeface="Calibri" panose="020F0502020204030204" pitchFamily="34" charset="0"/>
                <a:cs typeface="Calibri" panose="020F0502020204030204" pitchFamily="34" charset="0"/>
              </a:rPr>
              <a:t>There are around 20 workshops to choose from.</a:t>
            </a:r>
          </a:p>
          <a:p>
            <a:r>
              <a:rPr lang="en-GB" dirty="0" smtClean="0">
                <a:latin typeface="Calibri" panose="020F0502020204030204" pitchFamily="34" charset="0"/>
                <a:cs typeface="Calibri" panose="020F0502020204030204" pitchFamily="34" charset="0"/>
              </a:rPr>
              <a:t>Staff from Manchester collage will speak to you as part of the induction process and will explain what assistance they can give you with seeking employment while you are in custody and upon release.</a:t>
            </a:r>
          </a:p>
          <a:p>
            <a:r>
              <a:rPr lang="en-GB" dirty="0" smtClean="0">
                <a:latin typeface="Calibri" panose="020F0502020204030204" pitchFamily="34" charset="0"/>
                <a:cs typeface="Calibri" panose="020F0502020204030204" pitchFamily="34" charset="0"/>
              </a:rPr>
              <a:t>We also offer workshop learning support to help you improve your educational skills whiles still working and help with any qualifications you may wish to take.</a:t>
            </a:r>
          </a:p>
          <a:p>
            <a:endParaRPr lang="en-GB" dirty="0" smtClean="0">
              <a:latin typeface="Calibri" panose="020F0502020204030204" pitchFamily="34" charset="0"/>
              <a:cs typeface="Calibri" panose="020F0502020204030204" pitchFamily="34" charset="0"/>
            </a:endParaRPr>
          </a:p>
        </p:txBody>
      </p:sp>
      <p:grpSp>
        <p:nvGrpSpPr>
          <p:cNvPr id="8" name="Group 7"/>
          <p:cNvGrpSpPr/>
          <p:nvPr/>
        </p:nvGrpSpPr>
        <p:grpSpPr>
          <a:xfrm>
            <a:off x="1757868" y="5460650"/>
            <a:ext cx="5489355" cy="1161423"/>
            <a:chOff x="1172981" y="5329736"/>
            <a:chExt cx="5489355" cy="1161423"/>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981" y="5686087"/>
              <a:ext cx="902208" cy="541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8662" y="5721564"/>
              <a:ext cx="703674" cy="4703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331" y="5523355"/>
              <a:ext cx="1290638" cy="74819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3882" y="5329736"/>
              <a:ext cx="1546756" cy="1161423"/>
            </a:xfrm>
            <a:prstGeom prst="rect">
              <a:avLst/>
            </a:prstGeom>
          </p:spPr>
        </p:pic>
      </p:grpSp>
    </p:spTree>
    <p:extLst>
      <p:ext uri="{BB962C8B-B14F-4D97-AF65-F5344CB8AC3E}">
        <p14:creationId xmlns:p14="http://schemas.microsoft.com/office/powerpoint/2010/main" val="3530194388"/>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Listeners and Samaritans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1699270"/>
            <a:ext cx="8596668" cy="3880773"/>
          </a:xfrm>
        </p:spPr>
        <p:txBody>
          <a:bodyPr/>
          <a:lstStyle/>
          <a:p>
            <a:r>
              <a:rPr lang="en-GB" dirty="0" smtClean="0">
                <a:latin typeface="Calibri" panose="020F0502020204030204" pitchFamily="34" charset="0"/>
                <a:cs typeface="Calibri" panose="020F0502020204030204" pitchFamily="34" charset="0"/>
              </a:rPr>
              <a:t>Listeners are specially trained Prisoners and are available 24 hours a day.</a:t>
            </a:r>
          </a:p>
          <a:p>
            <a:r>
              <a:rPr lang="en-GB" dirty="0" smtClean="0">
                <a:latin typeface="Calibri" panose="020F0502020204030204" pitchFamily="34" charset="0"/>
                <a:cs typeface="Calibri" panose="020F0502020204030204" pitchFamily="34" charset="0"/>
              </a:rPr>
              <a:t>Listeners are trained by the Samaritans.</a:t>
            </a:r>
          </a:p>
          <a:p>
            <a:r>
              <a:rPr lang="en-GB" dirty="0" smtClean="0">
                <a:latin typeface="Calibri" panose="020F0502020204030204" pitchFamily="34" charset="0"/>
                <a:cs typeface="Calibri" panose="020F0502020204030204" pitchFamily="34" charset="0"/>
              </a:rPr>
              <a:t>Procedures are strictly confidential.</a:t>
            </a:r>
          </a:p>
          <a:p>
            <a:r>
              <a:rPr lang="en-GB" dirty="0" smtClean="0">
                <a:latin typeface="Calibri" panose="020F0502020204030204" pitchFamily="34" charset="0"/>
                <a:cs typeface="Calibri" panose="020F0502020204030204" pitchFamily="34" charset="0"/>
              </a:rPr>
              <a:t>Free phone access to outside Samaritans is available.</a:t>
            </a:r>
          </a:p>
          <a:p>
            <a:r>
              <a:rPr lang="en-GB" dirty="0" smtClean="0">
                <a:latin typeface="Calibri" panose="020F0502020204030204" pitchFamily="34" charset="0"/>
                <a:cs typeface="Calibri" panose="020F0502020204030204" pitchFamily="34" charset="0"/>
              </a:rPr>
              <a:t>Local contact numbers available.</a:t>
            </a:r>
          </a:p>
          <a:p>
            <a:r>
              <a:rPr lang="en-GB" dirty="0" smtClean="0">
                <a:latin typeface="Calibri" panose="020F0502020204030204" pitchFamily="34" charset="0"/>
                <a:cs typeface="Calibri" panose="020F0502020204030204" pitchFamily="34" charset="0"/>
              </a:rPr>
              <a:t>More information is available on Notice boards and from staff.</a:t>
            </a:r>
          </a:p>
          <a:p>
            <a:pPr marL="0" indent="0">
              <a:buNone/>
            </a:pPr>
            <a:endParaRPr lang="en-GB" dirty="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REMEMBER – THERE IS ALWAYS SOMEONE TO SPEAK TO AT ANY TIME OF THE DAY OR NIGHT!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45" y="5621101"/>
            <a:ext cx="2243017" cy="10486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0297" y="5621102"/>
            <a:ext cx="2500659" cy="1048611"/>
          </a:xfrm>
          <a:prstGeom prst="rect">
            <a:avLst/>
          </a:prstGeom>
        </p:spPr>
      </p:pic>
    </p:spTree>
    <p:extLst>
      <p:ext uri="{BB962C8B-B14F-4D97-AF65-F5344CB8AC3E}">
        <p14:creationId xmlns:p14="http://schemas.microsoft.com/office/powerpoint/2010/main" val="2364154274"/>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Induction Process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990372" y="2448913"/>
            <a:ext cx="8596668" cy="3880773"/>
          </a:xfrm>
        </p:spPr>
        <p:txBody>
          <a:bodyPr/>
          <a:lstStyle/>
          <a:p>
            <a:r>
              <a:rPr lang="en-GB" dirty="0" smtClean="0">
                <a:latin typeface="Calibri" panose="020F0502020204030204" pitchFamily="34" charset="0"/>
                <a:cs typeface="Calibri" panose="020F0502020204030204" pitchFamily="34" charset="0"/>
              </a:rPr>
              <a:t>The purpose of this induction is to help you make the transition from your previous establishment to the regime at Moorlands as quickly and smoothly as possible.</a:t>
            </a:r>
          </a:p>
          <a:p>
            <a:r>
              <a:rPr lang="en-GB" dirty="0" smtClean="0">
                <a:latin typeface="Calibri" panose="020F0502020204030204" pitchFamily="34" charset="0"/>
                <a:cs typeface="Calibri" panose="020F0502020204030204" pitchFamily="34" charset="0"/>
              </a:rPr>
              <a:t>We aim to make you aware of the full induction process where we will explain certain prison rules and procedures that affect you and the opportunities available to you at Moorland.</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908" y="4208537"/>
            <a:ext cx="3052377" cy="2649463"/>
          </a:xfrm>
          <a:prstGeom prst="rect">
            <a:avLst/>
          </a:prstGeom>
        </p:spPr>
      </p:pic>
    </p:spTree>
    <p:extLst>
      <p:ext uri="{BB962C8B-B14F-4D97-AF65-F5344CB8AC3E}">
        <p14:creationId xmlns:p14="http://schemas.microsoft.com/office/powerpoint/2010/main" val="1808395227"/>
      </p:ext>
    </p:extLst>
  </p:cSld>
  <p:clrMapOvr>
    <a:masterClrMapping/>
  </p:clrMapOvr>
  <p:transition spd="slow">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HMP Moorland has a zero tolerance policy to Bullying this is why…..</a:t>
            </a:r>
            <a:endParaRPr lang="en-GB"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531" y="1996304"/>
            <a:ext cx="9078271" cy="3857716"/>
          </a:xfrm>
          <a:prstGeom prst="rect">
            <a:avLst/>
          </a:prstGeom>
        </p:spPr>
      </p:pic>
    </p:spTree>
    <p:extLst>
      <p:ext uri="{BB962C8B-B14F-4D97-AF65-F5344CB8AC3E}">
        <p14:creationId xmlns:p14="http://schemas.microsoft.com/office/powerpoint/2010/main" val="2902780945"/>
      </p:ext>
    </p:extLst>
  </p:cSld>
  <p:clrMapOvr>
    <a:masterClrMapping/>
  </p:clrMapOvr>
  <p:transition spd="slow">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HMP Moorland has a zero tolerance policy to Bullying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2160589"/>
            <a:ext cx="8596668" cy="2897443"/>
          </a:xfrm>
        </p:spPr>
        <p:txBody>
          <a:bodyPr/>
          <a:lstStyle/>
          <a:p>
            <a:r>
              <a:rPr lang="en-GB" dirty="0" smtClean="0">
                <a:latin typeface="Calibri" panose="020F0502020204030204" pitchFamily="34" charset="0"/>
                <a:cs typeface="Calibri" panose="020F0502020204030204" pitchFamily="34" charset="0"/>
              </a:rPr>
              <a:t>Bullies will be dealt with through the </a:t>
            </a:r>
            <a:r>
              <a:rPr lang="en-GB" dirty="0" err="1" smtClean="0">
                <a:latin typeface="Calibri" panose="020F0502020204030204" pitchFamily="34" charset="0"/>
                <a:cs typeface="Calibri" panose="020F0502020204030204" pitchFamily="34" charset="0"/>
              </a:rPr>
              <a:t>I.E.P</a:t>
            </a:r>
            <a:r>
              <a:rPr lang="en-GB" dirty="0" smtClean="0">
                <a:latin typeface="Calibri" panose="020F0502020204030204" pitchFamily="34" charset="0"/>
                <a:cs typeface="Calibri" panose="020F0502020204030204" pitchFamily="34" charset="0"/>
              </a:rPr>
              <a:t> scheme and will suffer loss of privileges.</a:t>
            </a:r>
          </a:p>
          <a:p>
            <a:r>
              <a:rPr lang="en-GB" dirty="0" smtClean="0">
                <a:latin typeface="Calibri" panose="020F0502020204030204" pitchFamily="34" charset="0"/>
                <a:cs typeface="Calibri" panose="020F0502020204030204" pitchFamily="34" charset="0"/>
              </a:rPr>
              <a:t>Taxing will be severely dealt with.</a:t>
            </a:r>
          </a:p>
          <a:p>
            <a:r>
              <a:rPr lang="en-GB" dirty="0" smtClean="0">
                <a:latin typeface="Calibri" panose="020F0502020204030204" pitchFamily="34" charset="0"/>
                <a:cs typeface="Calibri" panose="020F0502020204030204" pitchFamily="34" charset="0"/>
              </a:rPr>
              <a:t>There is no such thing as grassing, if you think that another prisoner has become the victim of bullying tell a member of staff so it can be dealt with.</a:t>
            </a:r>
          </a:p>
          <a:p>
            <a:r>
              <a:rPr lang="en-GB" dirty="0" smtClean="0">
                <a:latin typeface="Calibri" panose="020F0502020204030204" pitchFamily="34" charset="0"/>
                <a:cs typeface="Calibri" panose="020F0502020204030204" pitchFamily="34" charset="0"/>
              </a:rPr>
              <a:t>There is a confidential helpline that is free to use if you aren’t happy or comfortable speaking to a member of staff directly. 0800 496 1364, or you can put an application in to speak to someone from our safer custody team. </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742" y="4881433"/>
            <a:ext cx="2371725" cy="19335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581" y="4981059"/>
            <a:ext cx="2752725" cy="16573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36" y="4935002"/>
            <a:ext cx="1834592" cy="1826438"/>
          </a:xfrm>
          <a:prstGeom prst="rect">
            <a:avLst/>
          </a:prstGeom>
        </p:spPr>
      </p:pic>
    </p:spTree>
    <p:extLst>
      <p:ext uri="{BB962C8B-B14F-4D97-AF65-F5344CB8AC3E}">
        <p14:creationId xmlns:p14="http://schemas.microsoft.com/office/powerpoint/2010/main" val="147969443"/>
      </p:ext>
    </p:extLst>
  </p:cSld>
  <p:clrMapOvr>
    <a:masterClrMapping/>
  </p:clrMapOvr>
  <p:transition spd="slow">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Health and Safety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1505690"/>
            <a:ext cx="8596668" cy="3880773"/>
          </a:xfrm>
        </p:spPr>
        <p:txBody>
          <a:bodyPr>
            <a:normAutofit/>
          </a:bodyPr>
          <a:lstStyle/>
          <a:p>
            <a:r>
              <a:rPr lang="en-GB" sz="1200" dirty="0" smtClean="0">
                <a:latin typeface="Calibri" panose="020F0502020204030204" pitchFamily="34" charset="0"/>
                <a:cs typeface="Calibri" panose="020F0502020204030204" pitchFamily="34" charset="0"/>
              </a:rPr>
              <a:t>Under Health and Safety Law (The Health and Safety at work act 1974, section 7), we are all responsible for taking reasonable care of our own health and safety.</a:t>
            </a:r>
          </a:p>
          <a:p>
            <a:r>
              <a:rPr lang="en-GB" sz="1200" dirty="0" smtClean="0">
                <a:latin typeface="Calibri" panose="020F0502020204030204" pitchFamily="34" charset="0"/>
                <a:cs typeface="Calibri" panose="020F0502020204030204" pitchFamily="34" charset="0"/>
              </a:rPr>
              <a:t>Section 7 states every person must….</a:t>
            </a:r>
          </a:p>
          <a:p>
            <a:pPr marL="0" indent="0">
              <a:buNone/>
            </a:pPr>
            <a:r>
              <a:rPr lang="en-GB" sz="1200" dirty="0">
                <a:latin typeface="Calibri" panose="020F0502020204030204" pitchFamily="34" charset="0"/>
                <a:cs typeface="Calibri" panose="020F0502020204030204" pitchFamily="34" charset="0"/>
              </a:rPr>
              <a:t>	</a:t>
            </a:r>
            <a:r>
              <a:rPr lang="en-GB" sz="1200" dirty="0" smtClean="0">
                <a:latin typeface="Calibri" panose="020F0502020204030204" pitchFamily="34" charset="0"/>
                <a:cs typeface="Calibri" panose="020F0502020204030204" pitchFamily="34" charset="0"/>
              </a:rPr>
              <a:t>Take reasonable care for the health and safety of themselves and others who maybe affected by their acts or omissions.</a:t>
            </a:r>
          </a:p>
          <a:p>
            <a:r>
              <a:rPr lang="en-GB" sz="1200" dirty="0" smtClean="0">
                <a:latin typeface="Calibri" panose="020F0502020204030204" pitchFamily="34" charset="0"/>
                <a:cs typeface="Calibri" panose="020F0502020204030204" pitchFamily="34" charset="0"/>
              </a:rPr>
              <a:t>Section 8 of the Act states….</a:t>
            </a:r>
          </a:p>
          <a:p>
            <a:pPr marL="0" indent="0">
              <a:buNone/>
            </a:pPr>
            <a:r>
              <a:rPr lang="en-GB" sz="1200" dirty="0">
                <a:latin typeface="Calibri" panose="020F0502020204030204" pitchFamily="34" charset="0"/>
                <a:cs typeface="Calibri" panose="020F0502020204030204" pitchFamily="34" charset="0"/>
              </a:rPr>
              <a:t>	</a:t>
            </a:r>
            <a:r>
              <a:rPr lang="en-GB" sz="1200" dirty="0" smtClean="0">
                <a:latin typeface="Calibri" panose="020F0502020204030204" pitchFamily="34" charset="0"/>
                <a:cs typeface="Calibri" panose="020F0502020204030204" pitchFamily="34" charset="0"/>
              </a:rPr>
              <a:t>No person shall intentionally or recklessly misuse or interfere with anything provided in the interest of health, safety or welfare.</a:t>
            </a:r>
          </a:p>
          <a:p>
            <a:r>
              <a:rPr lang="en-GB" sz="1200" dirty="0" smtClean="0">
                <a:latin typeface="Calibri" panose="020F0502020204030204" pitchFamily="34" charset="0"/>
                <a:cs typeface="Calibri" panose="020F0502020204030204" pitchFamily="34" charset="0"/>
              </a:rPr>
              <a:t>This simply means that ALL OF US have a duty under Health and Safety Law to take care of our own health and safety and that of those around us, either by actions we take or by actions we don’t take (i.e. by not mopping up a spilled liquid </a:t>
            </a:r>
            <a:r>
              <a:rPr lang="en-GB" sz="1200" dirty="0" err="1" smtClean="0">
                <a:latin typeface="Calibri" panose="020F0502020204030204" pitchFamily="34" charset="0"/>
                <a:cs typeface="Calibri" panose="020F0502020204030204" pitchFamily="34" charset="0"/>
              </a:rPr>
              <a:t>ect</a:t>
            </a:r>
            <a:r>
              <a:rPr lang="en-GB" sz="1200" dirty="0" smtClean="0">
                <a:latin typeface="Calibri" panose="020F0502020204030204" pitchFamily="34" charset="0"/>
                <a:cs typeface="Calibri" panose="020F0502020204030204" pitchFamily="34" charset="0"/>
              </a:rPr>
              <a:t>).</a:t>
            </a:r>
          </a:p>
          <a:p>
            <a:r>
              <a:rPr lang="en-GB" sz="1200" b="1" u="sng" dirty="0" smtClean="0">
                <a:latin typeface="Calibri" panose="020F0502020204030204" pitchFamily="34" charset="0"/>
                <a:cs typeface="Calibri" panose="020F0502020204030204" pitchFamily="34" charset="0"/>
              </a:rPr>
              <a:t>So in Law you must take reasonable care to look after yourself and those around you.</a:t>
            </a:r>
            <a:endParaRPr lang="en-GB" sz="1200" b="1" u="sng"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878" y="4666478"/>
            <a:ext cx="2228850" cy="2057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07" y="4961753"/>
            <a:ext cx="2266950" cy="1762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630" y="5142728"/>
            <a:ext cx="2886075" cy="1581150"/>
          </a:xfrm>
          <a:prstGeom prst="rect">
            <a:avLst/>
          </a:prstGeom>
        </p:spPr>
      </p:pic>
    </p:spTree>
    <p:extLst>
      <p:ext uri="{BB962C8B-B14F-4D97-AF65-F5344CB8AC3E}">
        <p14:creationId xmlns:p14="http://schemas.microsoft.com/office/powerpoint/2010/main" val="1960109132"/>
      </p:ext>
    </p:extLst>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Health and Safety – Personal Protective Equipment.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3" y="1814405"/>
            <a:ext cx="8596668" cy="3880773"/>
          </a:xfrm>
        </p:spPr>
        <p:txBody>
          <a:bodyPr>
            <a:normAutofit/>
          </a:bodyPr>
          <a:lstStyle/>
          <a:p>
            <a:r>
              <a:rPr lang="en-GB" sz="1200" dirty="0" smtClean="0">
                <a:latin typeface="Calibri" panose="020F0502020204030204" pitchFamily="34" charset="0"/>
                <a:cs typeface="Calibri" panose="020F0502020204030204" pitchFamily="34" charset="0"/>
              </a:rPr>
              <a:t>If your job in prison requires you to wear Personal Protective Equipment (</a:t>
            </a:r>
            <a:r>
              <a:rPr lang="en-GB" sz="1200" dirty="0" err="1" smtClean="0">
                <a:latin typeface="Calibri" panose="020F0502020204030204" pitchFamily="34" charset="0"/>
                <a:cs typeface="Calibri" panose="020F0502020204030204" pitchFamily="34" charset="0"/>
              </a:rPr>
              <a:t>P.P.E</a:t>
            </a:r>
            <a:r>
              <a:rPr lang="en-GB" sz="1200" dirty="0" smtClean="0">
                <a:latin typeface="Calibri" panose="020F0502020204030204" pitchFamily="34" charset="0"/>
                <a:cs typeface="Calibri" panose="020F0502020204030204" pitchFamily="34" charset="0"/>
              </a:rPr>
              <a:t>) </a:t>
            </a:r>
            <a:r>
              <a:rPr lang="en-GB" sz="1200" dirty="0" err="1" smtClean="0">
                <a:latin typeface="Calibri" panose="020F0502020204030204" pitchFamily="34" charset="0"/>
                <a:cs typeface="Calibri" panose="020F0502020204030204" pitchFamily="34" charset="0"/>
              </a:rPr>
              <a:t>ie</a:t>
            </a:r>
            <a:r>
              <a:rPr lang="en-GB" sz="1200" dirty="0" smtClean="0">
                <a:latin typeface="Calibri" panose="020F0502020204030204" pitchFamily="34" charset="0"/>
                <a:cs typeface="Calibri" panose="020F0502020204030204" pitchFamily="34" charset="0"/>
              </a:rPr>
              <a:t>…. Safety boots, Protective gloves, Ear plugs, Overalls, </a:t>
            </a:r>
            <a:r>
              <a:rPr lang="en-GB" sz="1200" dirty="0" err="1" smtClean="0">
                <a:latin typeface="Calibri" panose="020F0502020204030204" pitchFamily="34" charset="0"/>
                <a:cs typeface="Calibri" panose="020F0502020204030204" pitchFamily="34" charset="0"/>
              </a:rPr>
              <a:t>Servery</a:t>
            </a:r>
            <a:r>
              <a:rPr lang="en-GB" sz="1200" dirty="0" smtClean="0">
                <a:latin typeface="Calibri" panose="020F0502020204030204" pitchFamily="34" charset="0"/>
                <a:cs typeface="Calibri" panose="020F0502020204030204" pitchFamily="34" charset="0"/>
              </a:rPr>
              <a:t> whites </a:t>
            </a:r>
            <a:r>
              <a:rPr lang="en-GB" sz="1200" dirty="0" err="1" smtClean="0">
                <a:latin typeface="Calibri" panose="020F0502020204030204" pitchFamily="34" charset="0"/>
                <a:cs typeface="Calibri" panose="020F0502020204030204" pitchFamily="34" charset="0"/>
              </a:rPr>
              <a:t>ect</a:t>
            </a:r>
            <a:r>
              <a:rPr lang="en-GB" sz="1200" dirty="0" smtClean="0">
                <a:latin typeface="Calibri" panose="020F0502020204030204" pitchFamily="34" charset="0"/>
                <a:cs typeface="Calibri" panose="020F0502020204030204" pitchFamily="34" charset="0"/>
              </a:rPr>
              <a:t>..</a:t>
            </a:r>
          </a:p>
          <a:p>
            <a:r>
              <a:rPr lang="en-GB" sz="1200" dirty="0" smtClean="0">
                <a:latin typeface="Calibri" panose="020F0502020204030204" pitchFamily="34" charset="0"/>
                <a:cs typeface="Calibri" panose="020F0502020204030204" pitchFamily="34" charset="0"/>
              </a:rPr>
              <a:t>You are required under health and safety regulations to wear PPE or clothing provided to you for health and safety purposes. It is not optional you MUST wear them.</a:t>
            </a:r>
          </a:p>
          <a:p>
            <a:r>
              <a:rPr lang="en-GB" sz="1200" dirty="0" smtClean="0">
                <a:latin typeface="Calibri" panose="020F0502020204030204" pitchFamily="34" charset="0"/>
                <a:cs typeface="Calibri" panose="020F0502020204030204" pitchFamily="34" charset="0"/>
              </a:rPr>
              <a:t>If any protective equipment or clothing issued to you is damaged you should then inform a member of staff in your work area to get it replaced.</a:t>
            </a:r>
          </a:p>
          <a:p>
            <a:r>
              <a:rPr lang="en-GB" sz="1200" dirty="0" smtClean="0">
                <a:latin typeface="Calibri" panose="020F0502020204030204" pitchFamily="34" charset="0"/>
                <a:cs typeface="Calibri" panose="020F0502020204030204" pitchFamily="34" charset="0"/>
              </a:rPr>
              <a:t>Remember if </a:t>
            </a:r>
            <a:r>
              <a:rPr lang="en-GB" sz="1200" u="sng" dirty="0" smtClean="0">
                <a:latin typeface="Calibri" panose="020F0502020204030204" pitchFamily="34" charset="0"/>
                <a:cs typeface="Calibri" panose="020F0502020204030204" pitchFamily="34" charset="0"/>
              </a:rPr>
              <a:t>you</a:t>
            </a:r>
            <a:r>
              <a:rPr lang="en-GB" sz="1200" dirty="0" smtClean="0">
                <a:latin typeface="Calibri" panose="020F0502020204030204" pitchFamily="34" charset="0"/>
                <a:cs typeface="Calibri" panose="020F0502020204030204" pitchFamily="34" charset="0"/>
              </a:rPr>
              <a:t> don’t wear protective footwear </a:t>
            </a:r>
            <a:r>
              <a:rPr lang="en-GB" sz="1200" dirty="0" err="1" smtClean="0">
                <a:latin typeface="Calibri" panose="020F0502020204030204" pitchFamily="34" charset="0"/>
                <a:cs typeface="Calibri" panose="020F0502020204030204" pitchFamily="34" charset="0"/>
              </a:rPr>
              <a:t>ect</a:t>
            </a:r>
            <a:r>
              <a:rPr lang="en-GB" sz="1200" dirty="0" smtClean="0">
                <a:latin typeface="Calibri" panose="020F0502020204030204" pitchFamily="34" charset="0"/>
                <a:cs typeface="Calibri" panose="020F0502020204030204" pitchFamily="34" charset="0"/>
              </a:rPr>
              <a:t> that </a:t>
            </a:r>
            <a:r>
              <a:rPr lang="en-GB" sz="1200" u="sng" dirty="0" smtClean="0">
                <a:latin typeface="Calibri" panose="020F0502020204030204" pitchFamily="34" charset="0"/>
                <a:cs typeface="Calibri" panose="020F0502020204030204" pitchFamily="34" charset="0"/>
              </a:rPr>
              <a:t>you</a:t>
            </a:r>
            <a:r>
              <a:rPr lang="en-GB" sz="1200" dirty="0" smtClean="0">
                <a:latin typeface="Calibri" panose="020F0502020204030204" pitchFamily="34" charset="0"/>
                <a:cs typeface="Calibri" panose="020F0502020204030204" pitchFamily="34" charset="0"/>
              </a:rPr>
              <a:t> have been provided with for health and safety purposes </a:t>
            </a:r>
            <a:r>
              <a:rPr lang="en-GB" sz="1200" b="1" u="sng" dirty="0" smtClean="0">
                <a:latin typeface="Calibri" panose="020F0502020204030204" pitchFamily="34" charset="0"/>
                <a:cs typeface="Calibri" panose="020F0502020204030204" pitchFamily="34" charset="0"/>
              </a:rPr>
              <a:t>you are breaking health and safety regulations!</a:t>
            </a:r>
            <a:endParaRPr lang="en-GB" sz="1200" b="1" u="sng"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630" y="5142728"/>
            <a:ext cx="2886075" cy="15811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91" y="5418878"/>
            <a:ext cx="3023716" cy="10288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928" y="4666478"/>
            <a:ext cx="2228850" cy="2057400"/>
          </a:xfrm>
          <a:prstGeom prst="rect">
            <a:avLst/>
          </a:prstGeom>
        </p:spPr>
      </p:pic>
    </p:spTree>
    <p:extLst>
      <p:ext uri="{BB962C8B-B14F-4D97-AF65-F5344CB8AC3E}">
        <p14:creationId xmlns:p14="http://schemas.microsoft.com/office/powerpoint/2010/main" val="1277885479"/>
      </p:ext>
    </p:extLst>
  </p:cSld>
  <p:clrMapOvr>
    <a:masterClrMapping/>
  </p:clrMapOvr>
  <p:transition spd="slow">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Debt and Debt Management</a:t>
            </a:r>
            <a:endParaRPr lang="en-GB" dirty="0"/>
          </a:p>
        </p:txBody>
      </p:sp>
      <p:sp>
        <p:nvSpPr>
          <p:cNvPr id="3" name="Content Placeholder 2"/>
          <p:cNvSpPr>
            <a:spLocks noGrp="1"/>
          </p:cNvSpPr>
          <p:nvPr>
            <p:ph idx="1"/>
          </p:nvPr>
        </p:nvSpPr>
        <p:spPr/>
        <p:txBody>
          <a:bodyPr>
            <a:normAutofit fontScale="70000" lnSpcReduction="20000"/>
          </a:bodyPr>
          <a:lstStyle/>
          <a:p>
            <a:r>
              <a:rPr lang="en-GB" dirty="0"/>
              <a:t>I will not accept tobacco from </a:t>
            </a:r>
            <a:r>
              <a:rPr lang="en-GB" dirty="0" smtClean="0"/>
              <a:t>anyone</a:t>
            </a:r>
            <a:endParaRPr lang="en-GB" dirty="0"/>
          </a:p>
          <a:p>
            <a:r>
              <a:rPr lang="en-GB" dirty="0" smtClean="0"/>
              <a:t>I </a:t>
            </a:r>
            <a:r>
              <a:rPr lang="en-GB" dirty="0"/>
              <a:t>will not accept drugs from anyone</a:t>
            </a:r>
          </a:p>
          <a:p>
            <a:r>
              <a:rPr lang="en-GB" dirty="0"/>
              <a:t>I will not accept food and drinks from anyone</a:t>
            </a:r>
          </a:p>
          <a:p>
            <a:r>
              <a:rPr lang="en-GB" dirty="0"/>
              <a:t>I will not lend any of my personal possessions with the purpose of exploiting another person.</a:t>
            </a:r>
          </a:p>
          <a:p>
            <a:r>
              <a:rPr lang="en-GB" dirty="0"/>
              <a:t>I understand that gambling is not permitted in this establishment</a:t>
            </a:r>
          </a:p>
          <a:p>
            <a:r>
              <a:rPr lang="en-GB" dirty="0"/>
              <a:t>I understand that being in debt to another prisoner often means the amount owed will be increased on a daily basis and can very quickly grow to a large sums of money.</a:t>
            </a:r>
          </a:p>
          <a:p>
            <a:r>
              <a:rPr lang="en-GB" dirty="0"/>
              <a:t>If I allow myself to get into debt I will be invited to a zero tolerance review. I understand that at the zero tolerance review my IEP, employment and movement around the prison will be reviewed.</a:t>
            </a:r>
          </a:p>
          <a:p>
            <a:r>
              <a:rPr lang="en-GB" dirty="0"/>
              <a:t>If I allow myself to get into debt it will be recorded on my prison record.</a:t>
            </a:r>
          </a:p>
          <a:p>
            <a:r>
              <a:rPr lang="en-GB" dirty="0"/>
              <a:t>I understand that there is no such things as a free gift.</a:t>
            </a:r>
          </a:p>
          <a:p>
            <a:r>
              <a:rPr lang="en-GB" dirty="0"/>
              <a:t>If I have problems with debt I can speak to a wing mediator and members of staff.</a:t>
            </a:r>
          </a:p>
          <a:p>
            <a:r>
              <a:rPr lang="en-GB" dirty="0"/>
              <a:t>I have received enough canteen to last me until I am able to purchase my own canteen.</a:t>
            </a:r>
          </a:p>
          <a:p>
            <a:r>
              <a:rPr lang="en-GB" dirty="0"/>
              <a:t>I agree to pay back the advancement offered to me in reception, this will be taken on a weekly basis.</a:t>
            </a:r>
          </a:p>
          <a:p>
            <a:endParaRPr lang="en-GB" dirty="0"/>
          </a:p>
        </p:txBody>
      </p:sp>
      <p:pic>
        <p:nvPicPr>
          <p:cNvPr id="17" name="Picture 16"/>
          <p:cNvPicPr>
            <a:picLocks noChangeAspect="1"/>
          </p:cNvPicPr>
          <p:nvPr/>
        </p:nvPicPr>
        <p:blipFill>
          <a:blip r:embed="rId2"/>
          <a:stretch>
            <a:fillRect/>
          </a:stretch>
        </p:blipFill>
        <p:spPr>
          <a:xfrm>
            <a:off x="6495119" y="0"/>
            <a:ext cx="3901778" cy="2871465"/>
          </a:xfrm>
          <a:prstGeom prst="rect">
            <a:avLst/>
          </a:prstGeom>
        </p:spPr>
      </p:pic>
    </p:spTree>
    <p:extLst>
      <p:ext uri="{BB962C8B-B14F-4D97-AF65-F5344CB8AC3E}">
        <p14:creationId xmlns:p14="http://schemas.microsoft.com/office/powerpoint/2010/main" val="15581529"/>
      </p:ext>
    </p:extLst>
  </p:cSld>
  <p:clrMapOvr>
    <a:masterClrMapping/>
  </p:clrMapOvr>
  <p:transition spd="slow">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Consequences of Debt</a:t>
            </a:r>
            <a:endParaRPr lang="en-GB" dirty="0"/>
          </a:p>
        </p:txBody>
      </p:sp>
      <p:sp>
        <p:nvSpPr>
          <p:cNvPr id="3" name="Content Placeholder 2"/>
          <p:cNvSpPr>
            <a:spLocks noGrp="1"/>
          </p:cNvSpPr>
          <p:nvPr>
            <p:ph idx="1"/>
          </p:nvPr>
        </p:nvSpPr>
        <p:spPr/>
        <p:txBody>
          <a:bodyPr>
            <a:normAutofit/>
          </a:bodyPr>
          <a:lstStyle/>
          <a:p>
            <a:r>
              <a:rPr lang="en-GB" dirty="0" smtClean="0"/>
              <a:t>Intimidation</a:t>
            </a:r>
            <a:r>
              <a:rPr lang="en-GB" dirty="0"/>
              <a:t>, </a:t>
            </a:r>
            <a:endParaRPr lang="en-GB" dirty="0" smtClean="0"/>
          </a:p>
          <a:p>
            <a:r>
              <a:rPr lang="en-GB" dirty="0"/>
              <a:t>D</a:t>
            </a:r>
            <a:r>
              <a:rPr lang="en-GB" dirty="0" smtClean="0"/>
              <a:t>ouble payback (double bubble) </a:t>
            </a:r>
          </a:p>
          <a:p>
            <a:r>
              <a:rPr lang="en-GB" dirty="0" smtClean="0"/>
              <a:t>There </a:t>
            </a:r>
            <a:r>
              <a:rPr lang="en-GB" dirty="0"/>
              <a:t>is no such thing as a free </a:t>
            </a:r>
            <a:r>
              <a:rPr lang="en-GB" dirty="0" smtClean="0"/>
              <a:t>cigarette</a:t>
            </a:r>
          </a:p>
          <a:p>
            <a:r>
              <a:rPr lang="en-GB" dirty="0" smtClean="0"/>
              <a:t>It is </a:t>
            </a:r>
            <a:r>
              <a:rPr lang="en-GB" dirty="0"/>
              <a:t>easy </a:t>
            </a:r>
            <a:r>
              <a:rPr lang="en-GB" dirty="0" smtClean="0"/>
              <a:t>to </a:t>
            </a:r>
            <a:r>
              <a:rPr lang="en-GB" dirty="0"/>
              <a:t>get into </a:t>
            </a:r>
            <a:r>
              <a:rPr lang="en-GB" dirty="0" smtClean="0"/>
              <a:t>debt and very difficult to get out of.</a:t>
            </a:r>
          </a:p>
          <a:p>
            <a:r>
              <a:rPr lang="en-GB" dirty="0" smtClean="0"/>
              <a:t>Being </a:t>
            </a:r>
            <a:r>
              <a:rPr lang="en-GB" dirty="0"/>
              <a:t>made aware of what you might be asked to do if you’re in </a:t>
            </a:r>
            <a:r>
              <a:rPr lang="en-GB" dirty="0" smtClean="0"/>
              <a:t>debt.</a:t>
            </a:r>
          </a:p>
          <a:p>
            <a:r>
              <a:rPr lang="en-GB" dirty="0" smtClean="0"/>
              <a:t>Prisoners must understand </a:t>
            </a:r>
            <a:r>
              <a:rPr lang="en-GB" dirty="0"/>
              <a:t>that allowing themselves to get into debt and asking for a transfer is not acceptable.  </a:t>
            </a:r>
            <a:endParaRPr lang="en-GB" dirty="0" smtClean="0"/>
          </a:p>
          <a:p>
            <a:r>
              <a:rPr lang="en-GB" dirty="0" smtClean="0"/>
              <a:t>The impact </a:t>
            </a:r>
            <a:r>
              <a:rPr lang="en-GB" dirty="0"/>
              <a:t>on </a:t>
            </a:r>
            <a:r>
              <a:rPr lang="en-GB" dirty="0" smtClean="0"/>
              <a:t>families can be huge and </a:t>
            </a:r>
            <a:r>
              <a:rPr lang="en-GB" dirty="0"/>
              <a:t>instances were intimidation is used with family </a:t>
            </a:r>
            <a:r>
              <a:rPr lang="en-GB" dirty="0" smtClean="0"/>
              <a:t>members has happened in the past </a:t>
            </a:r>
            <a:r>
              <a:rPr lang="en-GB" dirty="0"/>
              <a:t>to pay debt accrued in the prison. </a:t>
            </a:r>
          </a:p>
        </p:txBody>
      </p:sp>
      <p:pic>
        <p:nvPicPr>
          <p:cNvPr id="4" name="Picture 3"/>
          <p:cNvPicPr>
            <a:picLocks noChangeAspect="1"/>
          </p:cNvPicPr>
          <p:nvPr/>
        </p:nvPicPr>
        <p:blipFill>
          <a:blip r:embed="rId2"/>
          <a:stretch>
            <a:fillRect/>
          </a:stretch>
        </p:blipFill>
        <p:spPr>
          <a:xfrm>
            <a:off x="5925146" y="284337"/>
            <a:ext cx="3816427" cy="1646063"/>
          </a:xfrm>
          <a:prstGeom prst="rect">
            <a:avLst/>
          </a:prstGeom>
        </p:spPr>
      </p:pic>
    </p:spTree>
    <p:extLst>
      <p:ext uri="{BB962C8B-B14F-4D97-AF65-F5344CB8AC3E}">
        <p14:creationId xmlns:p14="http://schemas.microsoft.com/office/powerpoint/2010/main" val="610724787"/>
      </p:ext>
    </p:extLst>
  </p:cSld>
  <p:clrMapOvr>
    <a:masterClrMapping/>
  </p:clrMapOvr>
  <p:transition spd="slow">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Gambling </a:t>
            </a:r>
            <a:endParaRPr lang="en-GB" dirty="0"/>
          </a:p>
        </p:txBody>
      </p:sp>
      <p:sp>
        <p:nvSpPr>
          <p:cNvPr id="3" name="Content Placeholder 2"/>
          <p:cNvSpPr>
            <a:spLocks noGrp="1"/>
          </p:cNvSpPr>
          <p:nvPr>
            <p:ph idx="1"/>
          </p:nvPr>
        </p:nvSpPr>
        <p:spPr/>
        <p:txBody>
          <a:bodyPr>
            <a:normAutofit/>
          </a:bodyPr>
          <a:lstStyle/>
          <a:p>
            <a:r>
              <a:rPr lang="en-GB" dirty="0"/>
              <a:t>Gambling debt can easily be accrued and grow at a rate that quickly becomes unmanageable.  </a:t>
            </a:r>
            <a:endParaRPr lang="en-GB" dirty="0" smtClean="0"/>
          </a:p>
          <a:p>
            <a:r>
              <a:rPr lang="en-GB" dirty="0" smtClean="0"/>
              <a:t>All </a:t>
            </a:r>
            <a:r>
              <a:rPr lang="en-GB" dirty="0"/>
              <a:t>prisoners </a:t>
            </a:r>
            <a:r>
              <a:rPr lang="en-GB" dirty="0" smtClean="0"/>
              <a:t>must be </a:t>
            </a:r>
            <a:r>
              <a:rPr lang="en-GB" dirty="0"/>
              <a:t>aware of the risks involved with gambling and how easy it might be to get drawn into placing bets.  </a:t>
            </a:r>
            <a:endParaRPr lang="en-GB" dirty="0" smtClean="0"/>
          </a:p>
          <a:p>
            <a:r>
              <a:rPr lang="en-GB" dirty="0" smtClean="0"/>
              <a:t>Staff will </a:t>
            </a:r>
            <a:r>
              <a:rPr lang="en-GB" dirty="0"/>
              <a:t>discuss debt issues with prisoner’s when they see them playing cards and offer advice.  </a:t>
            </a:r>
            <a:endParaRPr lang="en-GB" dirty="0" smtClean="0"/>
          </a:p>
          <a:p>
            <a:r>
              <a:rPr lang="en-GB" dirty="0" smtClean="0"/>
              <a:t>All </a:t>
            </a:r>
            <a:r>
              <a:rPr lang="en-GB" dirty="0"/>
              <a:t>other activities that might look like prisoners are placing bets on an outcome, </a:t>
            </a:r>
            <a:r>
              <a:rPr lang="en-GB" dirty="0" smtClean="0"/>
              <a:t>will </a:t>
            </a:r>
            <a:r>
              <a:rPr lang="en-GB" dirty="0"/>
              <a:t>be considered as </a:t>
            </a:r>
            <a:endParaRPr lang="en-GB" dirty="0" smtClean="0"/>
          </a:p>
          <a:p>
            <a:pPr marL="0" indent="0" algn="ctr">
              <a:buNone/>
            </a:pPr>
            <a:r>
              <a:rPr lang="en-GB" b="1" u="sng" dirty="0" smtClean="0"/>
              <a:t>Gambling is not acceptable behaviour and will not be tolerated.</a:t>
            </a:r>
            <a:endParaRPr lang="en-GB" b="1" u="sng" dirty="0"/>
          </a:p>
        </p:txBody>
      </p:sp>
      <p:pic>
        <p:nvPicPr>
          <p:cNvPr id="5" name="Picture 4"/>
          <p:cNvPicPr>
            <a:picLocks noChangeAspect="1"/>
          </p:cNvPicPr>
          <p:nvPr/>
        </p:nvPicPr>
        <p:blipFill>
          <a:blip r:embed="rId2"/>
          <a:stretch>
            <a:fillRect/>
          </a:stretch>
        </p:blipFill>
        <p:spPr>
          <a:xfrm>
            <a:off x="5353934" y="379411"/>
            <a:ext cx="3920068" cy="1231499"/>
          </a:xfrm>
          <a:prstGeom prst="rect">
            <a:avLst/>
          </a:prstGeom>
        </p:spPr>
      </p:pic>
    </p:spTree>
    <p:extLst>
      <p:ext uri="{BB962C8B-B14F-4D97-AF65-F5344CB8AC3E}">
        <p14:creationId xmlns:p14="http://schemas.microsoft.com/office/powerpoint/2010/main" val="2016498633"/>
      </p:ext>
    </p:extLst>
  </p:cSld>
  <p:clrMapOvr>
    <a:masterClrMapping/>
  </p:clrMapOvr>
  <p:transition spd="slow">
    <p:cov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Inside Advice </a:t>
            </a:r>
            <a:r>
              <a:rPr lang="en-GB" dirty="0"/>
              <a:t>/ A </a:t>
            </a:r>
            <a:r>
              <a:rPr lang="en-GB" dirty="0" smtClean="0"/>
              <a:t>Prisoners View</a:t>
            </a:r>
            <a:endParaRPr lang="en-GB" dirty="0"/>
          </a:p>
        </p:txBody>
      </p:sp>
      <p:sp>
        <p:nvSpPr>
          <p:cNvPr id="3" name="Content Placeholder 2"/>
          <p:cNvSpPr>
            <a:spLocks noGrp="1"/>
          </p:cNvSpPr>
          <p:nvPr>
            <p:ph idx="1"/>
          </p:nvPr>
        </p:nvSpPr>
        <p:spPr/>
        <p:txBody>
          <a:bodyPr>
            <a:normAutofit fontScale="70000" lnSpcReduction="20000"/>
          </a:bodyPr>
          <a:lstStyle/>
          <a:p>
            <a:r>
              <a:rPr lang="en-GB" dirty="0"/>
              <a:t>A major problem in prison is bullying, often a result of the way people manage their money (GETTING INTO DEBT WITH OTHER INMATES).  The prison system can move you or the bully to try and resolve the situation but this is not always enough.  People in prison don’t earn much and will always want their money back one way or another.  The prison may even move you to another house block, but that won’t stop some more resourceful inmates from selling your debt on to others. As in the community, if you borrow, you must pay back, often with interest!  Once you have got a bad name for debt in prison it sticks for a very long time, then when you do need help from one of the other inmates it won’t be there.  If you can prioritize what you do earn to the essentials then you should get by O.K.</a:t>
            </a:r>
          </a:p>
          <a:p>
            <a:endParaRPr lang="en-GB" dirty="0"/>
          </a:p>
          <a:p>
            <a:r>
              <a:rPr lang="en-GB" dirty="0"/>
              <a:t>When you think of essentials, you should think about phone credit, stamps and if you smoke, tobacco!  These are more important than chocolate, crisps and pop.</a:t>
            </a:r>
          </a:p>
          <a:p>
            <a:endParaRPr lang="en-GB" dirty="0"/>
          </a:p>
          <a:p>
            <a:r>
              <a:rPr lang="en-GB" dirty="0"/>
              <a:t>You will find people will come up to you and say “Have you got a burn for me </a:t>
            </a:r>
            <a:r>
              <a:rPr lang="en-GB" dirty="0" err="1"/>
              <a:t>bruv</a:t>
            </a:r>
            <a:r>
              <a:rPr lang="en-GB" dirty="0"/>
              <a:t>”.  They are often people that spend their money on luxuries for themselves and rely on scrounging from others for things such as tobacco.  This is because they consider their luxuries to come first, leaving you out of pocket.  As a general rule of thumb these types of people never pay you back, and will try to make you feel guilty or pressured if you don’t give them something.  These people will often say to you they are short this week because they didn’t get paid.  The statement is most probably true, but the reason they didn’t get paid is normally because they either couldn’t be bothered to go to work or could not manage to behave themselves at work, or in the classroom, either way it’s normally their own fault.</a:t>
            </a:r>
          </a:p>
          <a:p>
            <a:endParaRPr lang="en-GB" dirty="0"/>
          </a:p>
        </p:txBody>
      </p:sp>
    </p:spTree>
    <p:extLst>
      <p:ext uri="{BB962C8B-B14F-4D97-AF65-F5344CB8AC3E}">
        <p14:creationId xmlns:p14="http://schemas.microsoft.com/office/powerpoint/2010/main" val="3100972608"/>
      </p:ext>
    </p:extLst>
  </p:cSld>
  <p:clrMapOvr>
    <a:masterClrMapping/>
  </p:clrMapOvr>
  <p:transition spd="slow">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Emergency Phone Credit</a:t>
            </a:r>
            <a:endParaRPr lang="en-GB" dirty="0"/>
          </a:p>
        </p:txBody>
      </p:sp>
      <p:sp>
        <p:nvSpPr>
          <p:cNvPr id="3" name="Content Placeholder 2"/>
          <p:cNvSpPr>
            <a:spLocks noGrp="1"/>
          </p:cNvSpPr>
          <p:nvPr>
            <p:ph idx="1"/>
          </p:nvPr>
        </p:nvSpPr>
        <p:spPr/>
        <p:txBody>
          <a:bodyPr/>
          <a:lstStyle/>
          <a:p>
            <a:r>
              <a:rPr lang="en-GB" dirty="0"/>
              <a:t>This facility is very useful in the event of an emergency but has been abused by people who have forgotten to order PIN credit. </a:t>
            </a:r>
            <a:endParaRPr lang="en-GB" dirty="0" smtClean="0"/>
          </a:p>
          <a:p>
            <a:r>
              <a:rPr lang="en-GB" dirty="0" smtClean="0"/>
              <a:t>Don’t </a:t>
            </a:r>
            <a:r>
              <a:rPr lang="en-GB" dirty="0"/>
              <a:t>use this to try and get around the canteen system.  </a:t>
            </a:r>
            <a:endParaRPr lang="en-GB" dirty="0" smtClean="0"/>
          </a:p>
          <a:p>
            <a:r>
              <a:rPr lang="en-GB" dirty="0" smtClean="0"/>
              <a:t>If </a:t>
            </a:r>
            <a:r>
              <a:rPr lang="en-GB" dirty="0"/>
              <a:t>you do and then genuinely need credit you will find it difficult to get. </a:t>
            </a:r>
            <a:endParaRPr lang="en-GB" dirty="0" smtClean="0"/>
          </a:p>
          <a:p>
            <a:r>
              <a:rPr lang="en-GB" dirty="0" smtClean="0"/>
              <a:t>Talk </a:t>
            </a:r>
            <a:r>
              <a:rPr lang="en-GB" dirty="0"/>
              <a:t>to your staff and explain any problems you have.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720" y="4614862"/>
            <a:ext cx="2619375" cy="1743075"/>
          </a:xfrm>
          <a:prstGeom prst="rect">
            <a:avLst/>
          </a:prstGeom>
        </p:spPr>
      </p:pic>
    </p:spTree>
    <p:extLst>
      <p:ext uri="{BB962C8B-B14F-4D97-AF65-F5344CB8AC3E}">
        <p14:creationId xmlns:p14="http://schemas.microsoft.com/office/powerpoint/2010/main" val="3424959552"/>
      </p:ext>
    </p:extLst>
  </p:cSld>
  <p:clrMapOvr>
    <a:masterClrMapping/>
  </p:clrMapOvr>
  <p:transition spd="slow">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Money Management</a:t>
            </a:r>
            <a:endParaRPr lang="en-GB" dirty="0"/>
          </a:p>
        </p:txBody>
      </p:sp>
      <p:sp>
        <p:nvSpPr>
          <p:cNvPr id="3" name="Content Placeholder 2"/>
          <p:cNvSpPr>
            <a:spLocks noGrp="1"/>
          </p:cNvSpPr>
          <p:nvPr>
            <p:ph idx="1"/>
          </p:nvPr>
        </p:nvSpPr>
        <p:spPr>
          <a:xfrm>
            <a:off x="741342" y="1447357"/>
            <a:ext cx="8596668" cy="3880773"/>
          </a:xfrm>
        </p:spPr>
        <p:txBody>
          <a:bodyPr/>
          <a:lstStyle/>
          <a:p>
            <a:r>
              <a:rPr lang="en-GB" dirty="0" smtClean="0"/>
              <a:t>Below is a easy to use form designed to help you manage your money more efficiently to prevent debt from happening to you. </a:t>
            </a:r>
            <a:endParaRPr lang="en-GB" dirty="0"/>
          </a:p>
          <a:p>
            <a:r>
              <a:rPr lang="en-GB" dirty="0" smtClean="0"/>
              <a:t>Forms are available on each wing.</a:t>
            </a:r>
          </a:p>
          <a:p>
            <a:pPr marL="0" indent="0">
              <a:buNone/>
            </a:pPr>
            <a:endParaRPr lang="en-GB"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28076" y="2505075"/>
            <a:ext cx="6485255" cy="4352925"/>
          </a:xfrm>
          <a:prstGeom prst="rect">
            <a:avLst/>
          </a:prstGeom>
          <a:noFill/>
          <a:ln>
            <a:noFill/>
          </a:ln>
        </p:spPr>
      </p:pic>
    </p:spTree>
    <p:extLst>
      <p:ext uri="{BB962C8B-B14F-4D97-AF65-F5344CB8AC3E}">
        <p14:creationId xmlns:p14="http://schemas.microsoft.com/office/powerpoint/2010/main" val="39795912"/>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Display of Images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lnSpcReduction="10000"/>
          </a:bodyPr>
          <a:lstStyle/>
          <a:p>
            <a:r>
              <a:rPr lang="en-GB" dirty="0" smtClean="0">
                <a:latin typeface="Calibri" panose="020F0502020204030204" pitchFamily="34" charset="0"/>
                <a:cs typeface="Calibri" panose="020F0502020204030204" pitchFamily="34" charset="0"/>
              </a:rPr>
              <a:t>You may display images that are acceptable for public display ONLY.</a:t>
            </a:r>
          </a:p>
          <a:p>
            <a:r>
              <a:rPr lang="en-GB" dirty="0" smtClean="0">
                <a:latin typeface="Calibri" panose="020F0502020204030204" pitchFamily="34" charset="0"/>
                <a:cs typeface="Calibri" panose="020F0502020204030204" pitchFamily="34" charset="0"/>
              </a:rPr>
              <a:t>Images of nakedness, images of sexually explicit depictions, images which could be considered to be discriminatory on race, ethnicity, sexual orientation, disability, sex or religious grounds will not be tolerated.</a:t>
            </a:r>
          </a:p>
          <a:p>
            <a:r>
              <a:rPr lang="en-GB" dirty="0" smtClean="0">
                <a:latin typeface="Calibri" panose="020F0502020204030204" pitchFamily="34" charset="0"/>
                <a:cs typeface="Calibri" panose="020F0502020204030204" pitchFamily="34" charset="0"/>
              </a:rPr>
              <a:t>Derogatory depictions, language or behaviour that offends any member of staff, prisoner or visitor will not be tolerated. </a:t>
            </a:r>
          </a:p>
          <a:p>
            <a:r>
              <a:rPr lang="en-GB" dirty="0" smtClean="0">
                <a:latin typeface="Calibri" panose="020F0502020204030204" pitchFamily="34" charset="0"/>
                <a:cs typeface="Calibri" panose="020F0502020204030204" pitchFamily="34" charset="0"/>
              </a:rPr>
              <a:t>If any of these images are found displayed by you in your cell or if you put them in a public place disciplinary action will taken if when asked you refuse to remove them. </a:t>
            </a:r>
          </a:p>
          <a:p>
            <a:endParaRPr lang="en-GB" dirty="0" smtClean="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Please be mindful of others and remember that you may not find something offensive but others may. If you think that something you are about to display could be considered offensive to others check with a member of staff first.</a:t>
            </a:r>
            <a:endParaRPr lang="en-GB" b="1" u="sng"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67" y="5537390"/>
            <a:ext cx="1320610" cy="13206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974" y="162825"/>
            <a:ext cx="2676525" cy="1704975"/>
          </a:xfrm>
          <a:prstGeom prst="rect">
            <a:avLst/>
          </a:prstGeom>
        </p:spPr>
      </p:pic>
    </p:spTree>
    <p:extLst>
      <p:ext uri="{BB962C8B-B14F-4D97-AF65-F5344CB8AC3E}">
        <p14:creationId xmlns:p14="http://schemas.microsoft.com/office/powerpoint/2010/main" val="2013672265"/>
      </p:ext>
    </p:extLst>
  </p:cSld>
  <p:clrMapOvr>
    <a:masterClrMapping/>
  </p:clrMapOvr>
  <p:transition spd="slow">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8100" y="533400"/>
            <a:ext cx="12001499" cy="6553292"/>
            <a:chOff x="-15766" y="-487904"/>
            <a:chExt cx="12191999" cy="7631746"/>
          </a:xfrm>
        </p:grpSpPr>
        <p:grpSp>
          <p:nvGrpSpPr>
            <p:cNvPr id="14" name="Group 13"/>
            <p:cNvGrpSpPr/>
            <p:nvPr/>
          </p:nvGrpSpPr>
          <p:grpSpPr>
            <a:xfrm>
              <a:off x="-15766" y="-487904"/>
              <a:ext cx="12191999" cy="7631746"/>
              <a:chOff x="2363395" y="-349557"/>
              <a:chExt cx="7494814" cy="749481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395" y="-349557"/>
                <a:ext cx="7494814" cy="7494814"/>
              </a:xfrm>
              <a:prstGeom prst="rect">
                <a:avLst/>
              </a:prstGeom>
            </p:spPr>
          </p:pic>
          <p:sp>
            <p:nvSpPr>
              <p:cNvPr id="8" name="TextBox 7"/>
              <p:cNvSpPr txBox="1"/>
              <p:nvPr/>
            </p:nvSpPr>
            <p:spPr>
              <a:xfrm>
                <a:off x="4065906" y="1750028"/>
                <a:ext cx="1258970" cy="1057890"/>
              </a:xfrm>
              <a:prstGeom prst="rect">
                <a:avLst/>
              </a:prstGeom>
              <a:noFill/>
            </p:spPr>
            <p:txBody>
              <a:bodyPr wrap="none" rtlCol="0">
                <a:spAutoFit/>
              </a:bodyPr>
              <a:lstStyle/>
              <a:p>
                <a:pPr algn="ctr"/>
                <a:r>
                  <a:rPr lang="en-GB" sz="1600" dirty="0">
                    <a:solidFill>
                      <a:srgbClr val="767672"/>
                    </a:solidFill>
                    <a:effectLst>
                      <a:outerShdw blurRad="38100" dist="38100" dir="2700000" algn="tl">
                        <a:srgbClr val="000000">
                          <a:alpha val="43137"/>
                        </a:srgbClr>
                      </a:outerShdw>
                    </a:effectLst>
                  </a:rPr>
                  <a:t>Personal Problems For</a:t>
                </a:r>
                <a:br>
                  <a:rPr lang="en-GB" sz="1600" dirty="0">
                    <a:solidFill>
                      <a:srgbClr val="767672"/>
                    </a:solidFill>
                    <a:effectLst>
                      <a:outerShdw blurRad="38100" dist="38100" dir="2700000" algn="tl">
                        <a:srgbClr val="000000">
                          <a:alpha val="43137"/>
                        </a:srgbClr>
                      </a:outerShdw>
                    </a:effectLst>
                  </a:rPr>
                </a:br>
                <a:r>
                  <a:rPr lang="en-GB" sz="1600" dirty="0">
                    <a:solidFill>
                      <a:srgbClr val="767672"/>
                    </a:solidFill>
                    <a:effectLst>
                      <a:outerShdw blurRad="38100" dist="38100" dir="2700000" algn="tl">
                        <a:srgbClr val="000000">
                          <a:alpha val="43137"/>
                        </a:srgbClr>
                      </a:outerShdw>
                    </a:effectLst>
                  </a:rPr>
                  <a:t>You, Your Health </a:t>
                </a:r>
                <a:br>
                  <a:rPr lang="en-GB" sz="1600" dirty="0">
                    <a:solidFill>
                      <a:srgbClr val="767672"/>
                    </a:solidFill>
                    <a:effectLst>
                      <a:outerShdw blurRad="38100" dist="38100" dir="2700000" algn="tl">
                        <a:srgbClr val="000000">
                          <a:alpha val="43137"/>
                        </a:srgbClr>
                      </a:outerShdw>
                    </a:effectLst>
                  </a:rPr>
                </a:br>
                <a:r>
                  <a:rPr lang="en-GB" sz="1600" dirty="0">
                    <a:solidFill>
                      <a:srgbClr val="767672"/>
                    </a:solidFill>
                    <a:effectLst>
                      <a:outerShdw blurRad="38100" dist="38100" dir="2700000" algn="tl">
                        <a:srgbClr val="000000">
                          <a:alpha val="43137"/>
                        </a:srgbClr>
                      </a:outerShdw>
                    </a:effectLst>
                  </a:rPr>
                  <a:t>And Your Family</a:t>
                </a:r>
                <a:br>
                  <a:rPr lang="en-GB" sz="1600" dirty="0">
                    <a:solidFill>
                      <a:srgbClr val="767672"/>
                    </a:solidFill>
                    <a:effectLst>
                      <a:outerShdw blurRad="38100" dist="38100" dir="2700000" algn="tl">
                        <a:srgbClr val="000000">
                          <a:alpha val="43137"/>
                        </a:srgbClr>
                      </a:outerShdw>
                    </a:effectLst>
                  </a:rPr>
                </a:br>
                <a:endParaRPr lang="en-GB" sz="1600" dirty="0">
                  <a:solidFill>
                    <a:srgbClr val="767672"/>
                  </a:solidFill>
                  <a:effectLst>
                    <a:outerShdw blurRad="38100" dist="38100" dir="2700000" algn="tl">
                      <a:srgbClr val="000000">
                        <a:alpha val="43137"/>
                      </a:srgbClr>
                    </a:outerShdw>
                  </a:effectLst>
                </a:endParaRPr>
              </a:p>
            </p:txBody>
          </p:sp>
          <p:sp>
            <p:nvSpPr>
              <p:cNvPr id="9" name="TextBox 8"/>
              <p:cNvSpPr txBox="1"/>
              <p:nvPr/>
            </p:nvSpPr>
            <p:spPr>
              <a:xfrm>
                <a:off x="7284421" y="2732534"/>
                <a:ext cx="1525419" cy="830997"/>
              </a:xfrm>
              <a:prstGeom prst="rect">
                <a:avLst/>
              </a:prstGeom>
              <a:noFill/>
            </p:spPr>
            <p:txBody>
              <a:bodyPr wrap="none" rtlCol="0">
                <a:spAutoFit/>
              </a:bodyPr>
              <a:lstStyle/>
              <a:p>
                <a:pPr algn="ctr"/>
                <a:r>
                  <a:rPr lang="en-GB" sz="1600" dirty="0">
                    <a:solidFill>
                      <a:srgbClr val="ADC20C"/>
                    </a:solidFill>
                    <a:effectLst>
                      <a:outerShdw blurRad="38100" dist="38100" dir="2700000" algn="tl">
                        <a:srgbClr val="000000">
                          <a:alpha val="43137"/>
                        </a:srgbClr>
                      </a:outerShdw>
                    </a:effectLst>
                  </a:rPr>
                  <a:t>It May Result In </a:t>
                </a:r>
                <a:br>
                  <a:rPr lang="en-GB" sz="1600" dirty="0">
                    <a:solidFill>
                      <a:srgbClr val="ADC20C"/>
                    </a:solidFill>
                    <a:effectLst>
                      <a:outerShdw blurRad="38100" dist="38100" dir="2700000" algn="tl">
                        <a:srgbClr val="000000">
                          <a:alpha val="43137"/>
                        </a:srgbClr>
                      </a:outerShdw>
                    </a:effectLst>
                  </a:rPr>
                </a:br>
                <a:r>
                  <a:rPr lang="en-GB" sz="1600" dirty="0">
                    <a:solidFill>
                      <a:srgbClr val="ADC20C"/>
                    </a:solidFill>
                    <a:effectLst>
                      <a:outerShdw blurRad="38100" dist="38100" dir="2700000" algn="tl">
                        <a:srgbClr val="000000">
                          <a:alpha val="43137"/>
                        </a:srgbClr>
                      </a:outerShdw>
                    </a:effectLst>
                  </a:rPr>
                  <a:t>Cat D</a:t>
                </a:r>
                <a:br>
                  <a:rPr lang="en-GB" sz="1600" dirty="0">
                    <a:solidFill>
                      <a:srgbClr val="ADC20C"/>
                    </a:solidFill>
                    <a:effectLst>
                      <a:outerShdw blurRad="38100" dist="38100" dir="2700000" algn="tl">
                        <a:srgbClr val="000000">
                          <a:alpha val="43137"/>
                        </a:srgbClr>
                      </a:outerShdw>
                    </a:effectLst>
                  </a:rPr>
                </a:br>
                <a:r>
                  <a:rPr lang="en-GB" sz="1600" dirty="0">
                    <a:solidFill>
                      <a:srgbClr val="ADC20C"/>
                    </a:solidFill>
                    <a:effectLst>
                      <a:outerShdw blurRad="38100" dist="38100" dir="2700000" algn="tl">
                        <a:srgbClr val="000000">
                          <a:alpha val="43137"/>
                        </a:srgbClr>
                      </a:outerShdw>
                    </a:effectLst>
                  </a:rPr>
                  <a:t>Refusal</a:t>
                </a:r>
              </a:p>
            </p:txBody>
          </p:sp>
          <p:sp>
            <p:nvSpPr>
              <p:cNvPr id="10" name="TextBox 9"/>
              <p:cNvSpPr txBox="1"/>
              <p:nvPr/>
            </p:nvSpPr>
            <p:spPr>
              <a:xfrm>
                <a:off x="3422276" y="3674283"/>
                <a:ext cx="1517543" cy="816087"/>
              </a:xfrm>
              <a:prstGeom prst="rect">
                <a:avLst/>
              </a:prstGeom>
              <a:noFill/>
            </p:spPr>
            <p:txBody>
              <a:bodyPr wrap="none" rtlCol="0">
                <a:spAutoFit/>
              </a:bodyPr>
              <a:lstStyle/>
              <a:p>
                <a:pPr algn="ctr"/>
                <a:r>
                  <a:rPr lang="en-GB" sz="1600" dirty="0">
                    <a:solidFill>
                      <a:srgbClr val="86DAE0"/>
                    </a:solidFill>
                    <a:effectLst>
                      <a:outerShdw blurRad="38100" dist="38100" dir="2700000" algn="tl">
                        <a:srgbClr val="000000">
                          <a:alpha val="43137"/>
                        </a:srgbClr>
                      </a:outerShdw>
                    </a:effectLst>
                  </a:rPr>
                  <a:t>You Will Not Be Transferred</a:t>
                </a:r>
                <a:br>
                  <a:rPr lang="en-GB" sz="1600" dirty="0">
                    <a:solidFill>
                      <a:srgbClr val="86DAE0"/>
                    </a:solidFill>
                    <a:effectLst>
                      <a:outerShdw blurRad="38100" dist="38100" dir="2700000" algn="tl">
                        <a:srgbClr val="000000">
                          <a:alpha val="43137"/>
                        </a:srgbClr>
                      </a:outerShdw>
                    </a:effectLst>
                  </a:rPr>
                </a:br>
                <a:r>
                  <a:rPr lang="en-GB" sz="1600" dirty="0">
                    <a:solidFill>
                      <a:srgbClr val="86DAE0"/>
                    </a:solidFill>
                    <a:effectLst>
                      <a:outerShdw blurRad="38100" dist="38100" dir="2700000" algn="tl">
                        <a:srgbClr val="000000">
                          <a:alpha val="43137"/>
                        </a:srgbClr>
                      </a:outerShdw>
                    </a:effectLst>
                  </a:rPr>
                  <a:t>To Another Prison To</a:t>
                </a:r>
                <a:br>
                  <a:rPr lang="en-GB" sz="1600" dirty="0">
                    <a:solidFill>
                      <a:srgbClr val="86DAE0"/>
                    </a:solidFill>
                    <a:effectLst>
                      <a:outerShdw blurRad="38100" dist="38100" dir="2700000" algn="tl">
                        <a:srgbClr val="000000">
                          <a:alpha val="43137"/>
                        </a:srgbClr>
                      </a:outerShdw>
                    </a:effectLst>
                  </a:rPr>
                </a:br>
                <a:r>
                  <a:rPr lang="en-GB" sz="1600" dirty="0">
                    <a:solidFill>
                      <a:srgbClr val="86DAE0"/>
                    </a:solidFill>
                    <a:effectLst>
                      <a:outerShdw blurRad="38100" dist="38100" dir="2700000" algn="tl">
                        <a:srgbClr val="000000">
                          <a:alpha val="43137"/>
                        </a:srgbClr>
                      </a:outerShdw>
                    </a:effectLst>
                  </a:rPr>
                  <a:t>Escape Your DEBT</a:t>
                </a:r>
              </a:p>
            </p:txBody>
          </p:sp>
          <p:sp>
            <p:nvSpPr>
              <p:cNvPr id="11" name="TextBox 10"/>
              <p:cNvSpPr txBox="1"/>
              <p:nvPr/>
            </p:nvSpPr>
            <p:spPr>
              <a:xfrm>
                <a:off x="5205558" y="5136002"/>
                <a:ext cx="905244" cy="816087"/>
              </a:xfrm>
              <a:prstGeom prst="rect">
                <a:avLst/>
              </a:prstGeom>
              <a:noFill/>
            </p:spPr>
            <p:txBody>
              <a:bodyPr wrap="none" rtlCol="0">
                <a:spAutoFit/>
              </a:bodyPr>
              <a:lstStyle/>
              <a:p>
                <a:pPr algn="ctr"/>
                <a:r>
                  <a:rPr lang="en-GB" sz="1600" dirty="0">
                    <a:solidFill>
                      <a:srgbClr val="80DFD4"/>
                    </a:solidFill>
                    <a:effectLst>
                      <a:outerShdw blurRad="38100" dist="38100" dir="2700000" algn="tl">
                        <a:srgbClr val="000000">
                          <a:alpha val="43137"/>
                        </a:srgbClr>
                      </a:outerShdw>
                    </a:effectLst>
                  </a:rPr>
                  <a:t>You Will Not Be</a:t>
                </a:r>
                <a:br>
                  <a:rPr lang="en-GB" sz="1600" dirty="0">
                    <a:solidFill>
                      <a:srgbClr val="80DFD4"/>
                    </a:solidFill>
                    <a:effectLst>
                      <a:outerShdw blurRad="38100" dist="38100" dir="2700000" algn="tl">
                        <a:srgbClr val="000000">
                          <a:alpha val="43137"/>
                        </a:srgbClr>
                      </a:outerShdw>
                    </a:effectLst>
                  </a:rPr>
                </a:br>
                <a:r>
                  <a:rPr lang="en-GB" sz="1600" dirty="0">
                    <a:solidFill>
                      <a:srgbClr val="80DFD4"/>
                    </a:solidFill>
                    <a:effectLst>
                      <a:outerShdw blurRad="38100" dist="38100" dir="2700000" algn="tl">
                        <a:srgbClr val="000000">
                          <a:alpha val="43137"/>
                        </a:srgbClr>
                      </a:outerShdw>
                    </a:effectLst>
                  </a:rPr>
                  <a:t>Relocated To</a:t>
                </a:r>
                <a:br>
                  <a:rPr lang="en-GB" sz="1600" dirty="0">
                    <a:solidFill>
                      <a:srgbClr val="80DFD4"/>
                    </a:solidFill>
                    <a:effectLst>
                      <a:outerShdw blurRad="38100" dist="38100" dir="2700000" algn="tl">
                        <a:srgbClr val="000000">
                          <a:alpha val="43137"/>
                        </a:srgbClr>
                      </a:outerShdw>
                    </a:effectLst>
                  </a:rPr>
                </a:br>
                <a:r>
                  <a:rPr lang="en-GB" sz="1600" dirty="0">
                    <a:solidFill>
                      <a:srgbClr val="80DFD4"/>
                    </a:solidFill>
                    <a:effectLst>
                      <a:outerShdw blurRad="38100" dist="38100" dir="2700000" algn="tl">
                        <a:srgbClr val="000000">
                          <a:alpha val="43137"/>
                        </a:srgbClr>
                      </a:outerShdw>
                    </a:effectLst>
                  </a:rPr>
                  <a:t>The </a:t>
                </a:r>
                <a:r>
                  <a:rPr lang="en-GB" sz="1600" dirty="0">
                    <a:solidFill>
                      <a:srgbClr val="FF0000"/>
                    </a:solidFill>
                    <a:effectLst>
                      <a:outerShdw blurRad="38100" dist="38100" dir="2700000" algn="tl">
                        <a:srgbClr val="000000">
                          <a:alpha val="43137"/>
                        </a:srgbClr>
                      </a:outerShdw>
                    </a:effectLst>
                  </a:rPr>
                  <a:t>SEG</a:t>
                </a:r>
              </a:p>
            </p:txBody>
          </p:sp>
          <p:sp>
            <p:nvSpPr>
              <p:cNvPr id="12" name="TextBox 11"/>
              <p:cNvSpPr txBox="1"/>
              <p:nvPr/>
            </p:nvSpPr>
            <p:spPr>
              <a:xfrm>
                <a:off x="6668117" y="4713048"/>
                <a:ext cx="1915653" cy="830997"/>
              </a:xfrm>
              <a:prstGeom prst="rect">
                <a:avLst/>
              </a:prstGeom>
              <a:noFill/>
            </p:spPr>
            <p:txBody>
              <a:bodyPr wrap="none" rtlCol="0">
                <a:spAutoFit/>
              </a:bodyPr>
              <a:lstStyle/>
              <a:p>
                <a:pPr algn="ctr"/>
                <a:r>
                  <a:rPr lang="en-GB" sz="1600" dirty="0">
                    <a:solidFill>
                      <a:srgbClr val="DEE12D"/>
                    </a:solidFill>
                    <a:effectLst>
                      <a:outerShdw blurRad="38100" dist="38100" dir="2700000" algn="tl">
                        <a:srgbClr val="000000">
                          <a:alpha val="43137"/>
                        </a:srgbClr>
                      </a:outerShdw>
                    </a:effectLst>
                  </a:rPr>
                  <a:t>It Will Have Negative</a:t>
                </a:r>
                <a:br>
                  <a:rPr lang="en-GB" sz="1600" dirty="0">
                    <a:solidFill>
                      <a:srgbClr val="DEE12D"/>
                    </a:solidFill>
                    <a:effectLst>
                      <a:outerShdw blurRad="38100" dist="38100" dir="2700000" algn="tl">
                        <a:srgbClr val="000000">
                          <a:alpha val="43137"/>
                        </a:srgbClr>
                      </a:outerShdw>
                    </a:effectLst>
                  </a:rPr>
                </a:br>
                <a:r>
                  <a:rPr lang="en-GB" sz="1600" dirty="0">
                    <a:solidFill>
                      <a:srgbClr val="DEE12D"/>
                    </a:solidFill>
                    <a:effectLst>
                      <a:outerShdw blurRad="38100" dist="38100" dir="2700000" algn="tl">
                        <a:srgbClr val="000000">
                          <a:alpha val="43137"/>
                        </a:srgbClr>
                      </a:outerShdw>
                    </a:effectLst>
                  </a:rPr>
                  <a:t>Effects On HDC</a:t>
                </a:r>
              </a:p>
              <a:p>
                <a:pPr algn="ctr"/>
                <a:r>
                  <a:rPr lang="en-GB" sz="1600" dirty="0">
                    <a:solidFill>
                      <a:srgbClr val="DEE12D"/>
                    </a:solidFill>
                    <a:effectLst>
                      <a:outerShdw blurRad="38100" dist="38100" dir="2700000" algn="tl">
                        <a:srgbClr val="000000">
                          <a:alpha val="43137"/>
                        </a:srgbClr>
                      </a:outerShdw>
                    </a:effectLst>
                  </a:rPr>
                  <a:t>Applications</a:t>
                </a:r>
              </a:p>
            </p:txBody>
          </p:sp>
          <p:sp>
            <p:nvSpPr>
              <p:cNvPr id="13" name="TextBox 12"/>
              <p:cNvSpPr txBox="1"/>
              <p:nvPr/>
            </p:nvSpPr>
            <p:spPr>
              <a:xfrm>
                <a:off x="4917340" y="2385687"/>
                <a:ext cx="2632247" cy="1722849"/>
              </a:xfrm>
              <a:prstGeom prst="rect">
                <a:avLst/>
              </a:prstGeom>
              <a:solidFill>
                <a:schemeClr val="accent5">
                  <a:lumMod val="40000"/>
                  <a:lumOff val="60000"/>
                </a:schemeClr>
              </a:solidFill>
              <a:ln w="19050">
                <a:solidFill>
                  <a:schemeClr val="accent1">
                    <a:lumMod val="60000"/>
                    <a:lumOff val="40000"/>
                  </a:schemeClr>
                </a:solidFill>
              </a:ln>
              <a:effectLst>
                <a:reflection blurRad="6350" stA="50000" endA="300" endPos="55000" dir="5400000" sy="-100000" algn="bl" rotWithShape="0"/>
              </a:effectLst>
              <a:scene3d>
                <a:camera prst="perspectiveContrastingRightFacing"/>
                <a:lightRig rig="freezing" dir="t"/>
              </a:scene3d>
              <a:sp3d contourW="12700" prstMaterial="metal">
                <a:bevelT w="101600"/>
                <a:bevelB/>
                <a:contourClr>
                  <a:srgbClr val="86DAE0"/>
                </a:contourClr>
              </a:sp3d>
            </p:spPr>
            <p:txBody>
              <a:bodyPr wrap="none" rtlCol="0">
                <a:spAutoFit/>
              </a:bodyPr>
              <a:lstStyle/>
              <a:p>
                <a:pPr algn="ctr"/>
                <a:r>
                  <a:rPr lang="en-GB" sz="3600" dirty="0">
                    <a:solidFill>
                      <a:prstClr val="white">
                        <a:lumMod val="95000"/>
                      </a:prstClr>
                    </a:solidFill>
                    <a:effectLst>
                      <a:outerShdw blurRad="38100" dist="38100" dir="2700000" algn="tl">
                        <a:srgbClr val="000000">
                          <a:alpha val="43137"/>
                        </a:srgbClr>
                      </a:outerShdw>
                    </a:effectLst>
                  </a:rPr>
                  <a:t>The Consequences of </a:t>
                </a:r>
              </a:p>
              <a:p>
                <a:pPr algn="ctr"/>
                <a:r>
                  <a:rPr lang="en-GB" sz="3600" u="sng" dirty="0">
                    <a:solidFill>
                      <a:srgbClr val="C00000"/>
                    </a:solidFill>
                    <a:effectLst>
                      <a:outerShdw blurRad="38100" dist="38100" dir="2700000" algn="tl">
                        <a:srgbClr val="000000">
                          <a:alpha val="43137"/>
                        </a:srgbClr>
                      </a:outerShdw>
                    </a:effectLst>
                  </a:rPr>
                  <a:t>DEBT </a:t>
                </a:r>
                <a:r>
                  <a:rPr lang="en-GB" sz="3600" dirty="0">
                    <a:solidFill>
                      <a:prstClr val="black"/>
                    </a:solidFill>
                    <a:effectLst>
                      <a:outerShdw blurRad="38100" dist="38100" dir="2700000" algn="tl">
                        <a:srgbClr val="000000">
                          <a:alpha val="43137"/>
                        </a:srgbClr>
                      </a:outerShdw>
                    </a:effectLst>
                  </a:rPr>
                  <a:t/>
                </a:r>
                <a:br>
                  <a:rPr lang="en-GB" sz="3600" dirty="0">
                    <a:solidFill>
                      <a:prstClr val="black"/>
                    </a:solidFill>
                    <a:effectLst>
                      <a:outerShdw blurRad="38100" dist="38100" dir="2700000" algn="tl">
                        <a:srgbClr val="000000">
                          <a:alpha val="43137"/>
                        </a:srgbClr>
                      </a:outerShdw>
                    </a:effectLst>
                  </a:rPr>
                </a:br>
                <a:r>
                  <a:rPr lang="en-GB" sz="3600" dirty="0">
                    <a:solidFill>
                      <a:prstClr val="white">
                        <a:lumMod val="95000"/>
                      </a:prstClr>
                    </a:solidFill>
                    <a:effectLst>
                      <a:outerShdw blurRad="38100" dist="38100" dir="2700000" algn="tl">
                        <a:srgbClr val="000000">
                          <a:alpha val="43137"/>
                        </a:srgbClr>
                      </a:outerShdw>
                    </a:effectLst>
                  </a:rPr>
                  <a:t>Whilst In Prison</a:t>
                </a:r>
              </a:p>
            </p:txBody>
          </p:sp>
          <p:sp>
            <p:nvSpPr>
              <p:cNvPr id="7" name="TextBox 6"/>
              <p:cNvSpPr txBox="1"/>
              <p:nvPr/>
            </p:nvSpPr>
            <p:spPr>
              <a:xfrm>
                <a:off x="6202939" y="1285418"/>
                <a:ext cx="731850" cy="816087"/>
              </a:xfrm>
              <a:prstGeom prst="rect">
                <a:avLst/>
              </a:prstGeom>
              <a:noFill/>
            </p:spPr>
            <p:txBody>
              <a:bodyPr wrap="none" rtlCol="0">
                <a:spAutoFit/>
              </a:bodyPr>
              <a:lstStyle/>
              <a:p>
                <a:pPr algn="ctr"/>
                <a:r>
                  <a:rPr lang="en-GB" sz="1600" dirty="0">
                    <a:solidFill>
                      <a:srgbClr val="FECA50"/>
                    </a:solidFill>
                    <a:effectLst>
                      <a:outerShdw blurRad="38100" dist="38100" dir="2700000" algn="tl">
                        <a:srgbClr val="000000">
                          <a:alpha val="43137"/>
                        </a:srgbClr>
                      </a:outerShdw>
                    </a:effectLst>
                  </a:rPr>
                  <a:t>You Will Be</a:t>
                </a:r>
                <a:br>
                  <a:rPr lang="en-GB" sz="1600" dirty="0">
                    <a:solidFill>
                      <a:srgbClr val="FECA50"/>
                    </a:solidFill>
                    <a:effectLst>
                      <a:outerShdw blurRad="38100" dist="38100" dir="2700000" algn="tl">
                        <a:srgbClr val="000000">
                          <a:alpha val="43137"/>
                        </a:srgbClr>
                      </a:outerShdw>
                    </a:effectLst>
                  </a:rPr>
                </a:br>
                <a:r>
                  <a:rPr lang="en-GB" sz="1600" dirty="0">
                    <a:solidFill>
                      <a:srgbClr val="FECA50"/>
                    </a:solidFill>
                    <a:effectLst>
                      <a:outerShdw blurRad="38100" dist="38100" dir="2700000" algn="tl">
                        <a:srgbClr val="000000">
                          <a:alpha val="43137"/>
                        </a:srgbClr>
                      </a:outerShdw>
                    </a:effectLst>
                  </a:rPr>
                  <a:t>Given An</a:t>
                </a:r>
              </a:p>
              <a:p>
                <a:pPr algn="ctr"/>
                <a:r>
                  <a:rPr lang="en-GB" sz="1600" dirty="0">
                    <a:solidFill>
                      <a:srgbClr val="FECA50"/>
                    </a:solidFill>
                    <a:effectLst>
                      <a:outerShdw blurRad="38100" dist="38100" dir="2700000" algn="tl">
                        <a:srgbClr val="000000">
                          <a:alpha val="43137"/>
                        </a:srgbClr>
                      </a:outerShdw>
                    </a:effectLst>
                  </a:rPr>
                  <a:t>I.E.P Review</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337" y="714146"/>
              <a:ext cx="500087" cy="559307"/>
            </a:xfrm>
            <a:prstGeom prst="rect">
              <a:avLst/>
            </a:prstGeom>
            <a:effectLst>
              <a:outerShdw blurRad="50800" dist="50800" dir="5400000" algn="ctr" rotWithShape="0">
                <a:srgbClr val="000000">
                  <a:alpha val="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314" y="2143700"/>
              <a:ext cx="455700" cy="54545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087" y="3137620"/>
              <a:ext cx="513938" cy="52862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9824" y="4667196"/>
              <a:ext cx="568236" cy="521984"/>
            </a:xfrm>
            <a:prstGeom prst="rect">
              <a:avLst/>
            </a:prstGeom>
            <a:effectLst>
              <a:outerShdw blurRad="50800" dist="50800" dir="5400000" algn="ctr" rotWithShape="0">
                <a:srgbClr val="000000">
                  <a:alpha val="0"/>
                </a:srgbClr>
              </a:outerShdw>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2335" y="4162875"/>
              <a:ext cx="454815" cy="454815"/>
            </a:xfrm>
            <a:prstGeom prst="rect">
              <a:avLst/>
            </a:prstGeom>
            <a:effectLst>
              <a:outerShdw blurRad="152400" dist="317500" dir="5400000" sx="90000" sy="-19000" rotWithShape="0">
                <a:prstClr val="black">
                  <a:alpha val="15000"/>
                </a:prstClr>
              </a:outerShdw>
            </a:effectLst>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0034" y="1163480"/>
              <a:ext cx="489816" cy="575001"/>
            </a:xfrm>
            <a:prstGeom prst="rect">
              <a:avLst/>
            </a:prstGeom>
          </p:spPr>
        </p:pic>
      </p:grpSp>
      <p:grpSp>
        <p:nvGrpSpPr>
          <p:cNvPr id="22" name="Group 21"/>
          <p:cNvGrpSpPr/>
          <p:nvPr/>
        </p:nvGrpSpPr>
        <p:grpSpPr>
          <a:xfrm>
            <a:off x="-76200" y="-41268"/>
            <a:ext cx="10788962" cy="1188977"/>
            <a:chOff x="-76200" y="-41268"/>
            <a:chExt cx="10788962" cy="1188977"/>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41268"/>
              <a:ext cx="1409700" cy="1131827"/>
            </a:xfrm>
            <a:prstGeom prst="rect">
              <a:avLst/>
            </a:prstGeom>
          </p:spPr>
        </p:pic>
        <p:sp>
          <p:nvSpPr>
            <p:cNvPr id="20" name="TextBox 19"/>
            <p:cNvSpPr txBox="1"/>
            <p:nvPr/>
          </p:nvSpPr>
          <p:spPr>
            <a:xfrm>
              <a:off x="-76200" y="870710"/>
              <a:ext cx="2000106" cy="276999"/>
            </a:xfrm>
            <a:prstGeom prst="rect">
              <a:avLst/>
            </a:prstGeom>
            <a:noFill/>
          </p:spPr>
          <p:txBody>
            <a:bodyPr wrap="square" rtlCol="0">
              <a:spAutoFit/>
            </a:bodyPr>
            <a:lstStyle/>
            <a:p>
              <a:r>
                <a:rPr lang="en-GB" sz="1200" b="1" dirty="0">
                  <a:solidFill>
                    <a:prstClr val="white"/>
                  </a:solidFill>
                </a:rPr>
                <a:t>HMP/YOI MOORLAND</a:t>
              </a:r>
            </a:p>
          </p:txBody>
        </p:sp>
        <p:sp>
          <p:nvSpPr>
            <p:cNvPr id="21" name="Rectangle 20"/>
            <p:cNvSpPr/>
            <p:nvPr/>
          </p:nvSpPr>
          <p:spPr>
            <a:xfrm>
              <a:off x="1845013" y="1619"/>
              <a:ext cx="8867749" cy="738664"/>
            </a:xfrm>
            <a:prstGeom prst="rect">
              <a:avLst/>
            </a:prstGeom>
            <a:noFill/>
            <a:effectLst>
              <a:reflection blurRad="6350" stA="50000" endA="300" endPos="55500" dist="50800" dir="5400000" sy="-100000" algn="bl" rotWithShape="0"/>
            </a:effectLst>
          </p:spPr>
          <p:txBody>
            <a:bodyPr wrap="none" lIns="91440" tIns="45720" rIns="91440" bIns="45720">
              <a:spAutoFit/>
            </a:bodyPr>
            <a:lstStyle/>
            <a:p>
              <a:pPr algn="ctr"/>
              <a:r>
                <a:rPr lang="en-US" sz="2400" b="1" u="sng" dirty="0">
                  <a:solidFill>
                    <a:prstClr val="white">
                      <a:lumMod val="50000"/>
                    </a:prstClr>
                  </a:solidFill>
                </a:rPr>
                <a:t>HMP/YOI Moorland </a:t>
              </a:r>
              <a:r>
                <a:rPr lang="en-US" dirty="0">
                  <a:solidFill>
                    <a:prstClr val="black"/>
                  </a:solidFill>
                </a:rPr>
                <a:t>– We will do all that we can to provide a Decent and Safe regime.</a:t>
              </a:r>
              <a:br>
                <a:rPr lang="en-US" dirty="0">
                  <a:solidFill>
                    <a:prstClr val="black"/>
                  </a:solidFill>
                </a:rPr>
              </a:br>
              <a:r>
                <a:rPr lang="en-US" dirty="0">
                  <a:solidFill>
                    <a:prstClr val="black"/>
                  </a:solidFill>
                </a:rPr>
                <a:t>             But you have a Responsibility As Well </a:t>
              </a:r>
              <a:r>
                <a:rPr lang="en-US" dirty="0">
                  <a:solidFill>
                    <a:srgbClr val="C00000"/>
                  </a:solidFill>
                </a:rPr>
                <a:t>- </a:t>
              </a:r>
              <a:r>
                <a:rPr lang="en-US" u="sng" dirty="0">
                  <a:solidFill>
                    <a:srgbClr val="C00000"/>
                  </a:solidFill>
                </a:rPr>
                <a:t>DO NO GET INTO DEBT!!!</a:t>
              </a:r>
            </a:p>
          </p:txBody>
        </p:sp>
      </p:grpSp>
    </p:spTree>
    <p:extLst>
      <p:ext uri="{BB962C8B-B14F-4D97-AF65-F5344CB8AC3E}">
        <p14:creationId xmlns:p14="http://schemas.microsoft.com/office/powerpoint/2010/main" val="1932933127"/>
      </p:ext>
    </p:extLst>
  </p:cSld>
  <p:clrMapOvr>
    <a:masterClrMapping/>
  </p:clrMapOvr>
  <p:transition spd="slow">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900" y="0"/>
            <a:ext cx="6858000" cy="6858000"/>
          </a:xfrm>
          <a:prstGeom prst="rect">
            <a:avLst/>
          </a:prstGeom>
        </p:spPr>
      </p:pic>
      <p:sp>
        <p:nvSpPr>
          <p:cNvPr id="6" name="TextBox 5"/>
          <p:cNvSpPr txBox="1"/>
          <p:nvPr/>
        </p:nvSpPr>
        <p:spPr>
          <a:xfrm rot="16200000">
            <a:off x="-2730285" y="2890391"/>
            <a:ext cx="6858000" cy="1077218"/>
          </a:xfrm>
          <a:prstGeom prst="rect">
            <a:avLst/>
          </a:prstGeom>
          <a:noFill/>
        </p:spPr>
        <p:txBody>
          <a:bodyPr wrap="square" rtlCol="0">
            <a:spAutoFit/>
          </a:bodyPr>
          <a:lstStyle/>
          <a:p>
            <a:r>
              <a:rPr lang="en-GB" sz="4400" b="1" u="sng" dirty="0">
                <a:solidFill>
                  <a:prstClr val="white"/>
                </a:solidFill>
                <a:effectLst>
                  <a:outerShdw blurRad="38100" dist="38100" dir="2700000" algn="tl">
                    <a:srgbClr val="000000">
                      <a:alpha val="43137"/>
                    </a:srgbClr>
                  </a:outerShdw>
                </a:effectLst>
              </a:rPr>
              <a:t>DEBT !</a:t>
            </a:r>
            <a:r>
              <a:rPr lang="en-GB" sz="4400" b="1" dirty="0">
                <a:solidFill>
                  <a:prstClr val="white"/>
                </a:solidFill>
                <a:effectLst>
                  <a:outerShdw blurRad="38100" dist="38100" dir="2700000" algn="tl">
                    <a:srgbClr val="000000">
                      <a:alpha val="43137"/>
                    </a:srgbClr>
                  </a:outerShdw>
                </a:effectLst>
              </a:rPr>
              <a:t>  IS IT WORTH IT ???</a:t>
            </a:r>
            <a:endParaRPr lang="en-GB" sz="4400" b="1" dirty="0">
              <a:solidFill>
                <a:srgbClr val="E09400"/>
              </a:solidFill>
            </a:endParaRPr>
          </a:p>
          <a:p>
            <a:r>
              <a:rPr lang="en-GB" sz="2000" spc="300" dirty="0">
                <a:solidFill>
                  <a:srgbClr val="ED7D31"/>
                </a:solidFill>
                <a:effectLst>
                  <a:outerShdw blurRad="38100" dist="38100" dir="2700000" algn="tl">
                    <a:srgbClr val="000000">
                      <a:alpha val="43137"/>
                    </a:srgbClr>
                  </a:outerShdw>
                </a:effectLst>
                <a:latin typeface="Arial Narrow" panose="020B0606020202030204" pitchFamily="34" charset="0"/>
              </a:rPr>
              <a:t>HOW IT HAPPENS AND HOW TO GET HELP</a:t>
            </a:r>
            <a:endParaRPr lang="en-GB" sz="4000" spc="300" dirty="0">
              <a:solidFill>
                <a:srgbClr val="ED7D31"/>
              </a:solidFill>
              <a:effectLst>
                <a:outerShdw blurRad="38100" dist="38100" dir="2700000" algn="tl">
                  <a:srgbClr val="000000">
                    <a:alpha val="43137"/>
                  </a:srgbClr>
                </a:outerShdw>
              </a:effectLst>
              <a:latin typeface="Arial Narrow" panose="020B0606020202030204" pitchFamily="34" charset="0"/>
            </a:endParaRPr>
          </a:p>
        </p:txBody>
      </p:sp>
      <p:sp>
        <p:nvSpPr>
          <p:cNvPr id="7" name="TextBox 6"/>
          <p:cNvSpPr txBox="1"/>
          <p:nvPr/>
        </p:nvSpPr>
        <p:spPr>
          <a:xfrm>
            <a:off x="2286001" y="576470"/>
            <a:ext cx="3378425" cy="1077218"/>
          </a:xfrm>
          <a:prstGeom prst="rect">
            <a:avLst/>
          </a:prstGeom>
          <a:noFill/>
        </p:spPr>
        <p:txBody>
          <a:bodyPr wrap="none" rtlCol="0">
            <a:spAutoFit/>
          </a:bodyPr>
          <a:lstStyle/>
          <a:p>
            <a:r>
              <a:rPr lang="en-GB" sz="1600" dirty="0">
                <a:solidFill>
                  <a:prstClr val="white"/>
                </a:solidFill>
              </a:rPr>
              <a:t>Don’t get into DEBT!!!!!!</a:t>
            </a:r>
          </a:p>
          <a:p>
            <a:r>
              <a:rPr lang="en-GB" sz="1600" dirty="0">
                <a:solidFill>
                  <a:prstClr val="white"/>
                </a:solidFill>
              </a:rPr>
              <a:t>If you BORROW, USE, BUY or GAMBLE,</a:t>
            </a:r>
          </a:p>
          <a:p>
            <a:r>
              <a:rPr lang="en-GB" sz="1600" dirty="0">
                <a:solidFill>
                  <a:prstClr val="white"/>
                </a:solidFill>
              </a:rPr>
              <a:t>Remember there is  always a PRICE </a:t>
            </a:r>
          </a:p>
          <a:p>
            <a:r>
              <a:rPr lang="en-GB" sz="1600" dirty="0">
                <a:solidFill>
                  <a:prstClr val="white"/>
                </a:solidFill>
              </a:rPr>
              <a:t>and its ALWAYS more than you expect.</a:t>
            </a:r>
          </a:p>
        </p:txBody>
      </p:sp>
      <p:sp>
        <p:nvSpPr>
          <p:cNvPr id="8" name="TextBox 7"/>
          <p:cNvSpPr txBox="1"/>
          <p:nvPr/>
        </p:nvSpPr>
        <p:spPr>
          <a:xfrm>
            <a:off x="2362201" y="2595770"/>
            <a:ext cx="3158172" cy="1815882"/>
          </a:xfrm>
          <a:prstGeom prst="rect">
            <a:avLst/>
          </a:prstGeom>
          <a:noFill/>
        </p:spPr>
        <p:txBody>
          <a:bodyPr wrap="none" rtlCol="0">
            <a:spAutoFit/>
          </a:bodyPr>
          <a:lstStyle/>
          <a:p>
            <a:r>
              <a:rPr lang="en-GB" sz="1600" dirty="0">
                <a:solidFill>
                  <a:prstClr val="white"/>
                </a:solidFill>
              </a:rPr>
              <a:t>If you do get into DEBT seek HELP!</a:t>
            </a:r>
          </a:p>
          <a:p>
            <a:r>
              <a:rPr lang="en-GB" sz="1600" dirty="0">
                <a:solidFill>
                  <a:prstClr val="white"/>
                </a:solidFill>
              </a:rPr>
              <a:t>Don’t let it grow, It WILL Ruin </a:t>
            </a:r>
          </a:p>
          <a:p>
            <a:r>
              <a:rPr lang="en-GB" sz="1600" dirty="0">
                <a:solidFill>
                  <a:prstClr val="white"/>
                </a:solidFill>
              </a:rPr>
              <a:t>Everything you have worked hard</a:t>
            </a:r>
          </a:p>
          <a:p>
            <a:r>
              <a:rPr lang="en-GB" sz="1600" dirty="0">
                <a:solidFill>
                  <a:prstClr val="white"/>
                </a:solidFill>
              </a:rPr>
              <a:t>To achieve and earn. </a:t>
            </a:r>
            <a:br>
              <a:rPr lang="en-GB" sz="1600" dirty="0">
                <a:solidFill>
                  <a:prstClr val="white"/>
                </a:solidFill>
              </a:rPr>
            </a:br>
            <a:endParaRPr lang="en-GB" sz="1600" dirty="0">
              <a:solidFill>
                <a:prstClr val="white"/>
              </a:solidFill>
            </a:endParaRPr>
          </a:p>
          <a:p>
            <a:pPr algn="ctr"/>
            <a:r>
              <a:rPr lang="en-GB" sz="1600" b="1" u="sng" dirty="0">
                <a:solidFill>
                  <a:prstClr val="white"/>
                </a:solidFill>
              </a:rPr>
              <a:t>DEBT WILL TAKE EVERYTHING YOU </a:t>
            </a:r>
            <a:br>
              <a:rPr lang="en-GB" sz="1600" b="1" u="sng" dirty="0">
                <a:solidFill>
                  <a:prstClr val="white"/>
                </a:solidFill>
              </a:rPr>
            </a:br>
            <a:r>
              <a:rPr lang="en-GB" sz="1600" b="1" u="sng" dirty="0">
                <a:solidFill>
                  <a:prstClr val="white"/>
                </a:solidFill>
              </a:rPr>
              <a:t>HAVE AND MORE</a:t>
            </a:r>
          </a:p>
        </p:txBody>
      </p:sp>
      <p:sp>
        <p:nvSpPr>
          <p:cNvPr id="9" name="TextBox 8"/>
          <p:cNvSpPr txBox="1"/>
          <p:nvPr/>
        </p:nvSpPr>
        <p:spPr>
          <a:xfrm>
            <a:off x="2486025" y="4905375"/>
            <a:ext cx="184731" cy="369332"/>
          </a:xfrm>
          <a:prstGeom prst="rect">
            <a:avLst/>
          </a:prstGeom>
          <a:noFill/>
        </p:spPr>
        <p:txBody>
          <a:bodyPr wrap="none" rtlCol="0">
            <a:spAutoFit/>
          </a:bodyPr>
          <a:lstStyle/>
          <a:p>
            <a:endParaRPr lang="en-GB" dirty="0">
              <a:solidFill>
                <a:prstClr val="black"/>
              </a:solidFill>
            </a:endParaRPr>
          </a:p>
        </p:txBody>
      </p:sp>
      <p:sp>
        <p:nvSpPr>
          <p:cNvPr id="10" name="TextBox 9"/>
          <p:cNvSpPr txBox="1"/>
          <p:nvPr/>
        </p:nvSpPr>
        <p:spPr>
          <a:xfrm>
            <a:off x="2419351" y="4776995"/>
            <a:ext cx="2672463" cy="1323439"/>
          </a:xfrm>
          <a:prstGeom prst="rect">
            <a:avLst/>
          </a:prstGeom>
          <a:noFill/>
        </p:spPr>
        <p:txBody>
          <a:bodyPr wrap="none" rtlCol="0">
            <a:spAutoFit/>
          </a:bodyPr>
          <a:lstStyle/>
          <a:p>
            <a:r>
              <a:rPr lang="en-GB" sz="1600" dirty="0">
                <a:solidFill>
                  <a:prstClr val="white"/>
                </a:solidFill>
              </a:rPr>
              <a:t>We are here to HELP! We can </a:t>
            </a:r>
          </a:p>
          <a:p>
            <a:r>
              <a:rPr lang="en-GB" sz="1600" dirty="0">
                <a:solidFill>
                  <a:prstClr val="white"/>
                </a:solidFill>
              </a:rPr>
              <a:t>Show you how to work out </a:t>
            </a:r>
            <a:br>
              <a:rPr lang="en-GB" sz="1600" dirty="0">
                <a:solidFill>
                  <a:prstClr val="white"/>
                </a:solidFill>
              </a:rPr>
            </a:br>
            <a:r>
              <a:rPr lang="en-GB" sz="1600" dirty="0">
                <a:solidFill>
                  <a:prstClr val="white"/>
                </a:solidFill>
              </a:rPr>
              <a:t>your problems. BUT we will </a:t>
            </a:r>
            <a:br>
              <a:rPr lang="en-GB" sz="1600" dirty="0">
                <a:solidFill>
                  <a:prstClr val="white"/>
                </a:solidFill>
              </a:rPr>
            </a:br>
            <a:r>
              <a:rPr lang="en-GB" sz="1600" dirty="0">
                <a:solidFill>
                  <a:prstClr val="white"/>
                </a:solidFill>
              </a:rPr>
              <a:t>NOT solve them for you or </a:t>
            </a:r>
            <a:br>
              <a:rPr lang="en-GB" sz="1600" dirty="0">
                <a:solidFill>
                  <a:prstClr val="white"/>
                </a:solidFill>
              </a:rPr>
            </a:br>
            <a:r>
              <a:rPr lang="en-GB" sz="1600" dirty="0">
                <a:solidFill>
                  <a:prstClr val="white"/>
                </a:solidFill>
              </a:rPr>
              <a:t>help you RUN from them.</a:t>
            </a:r>
          </a:p>
        </p:txBody>
      </p:sp>
      <p:sp>
        <p:nvSpPr>
          <p:cNvPr id="2" name="Rectangle 1"/>
          <p:cNvSpPr/>
          <p:nvPr/>
        </p:nvSpPr>
        <p:spPr>
          <a:xfrm>
            <a:off x="7031421" y="-1"/>
            <a:ext cx="5160579" cy="6858001"/>
          </a:xfrm>
          <a:prstGeom prst="rect">
            <a:avLst/>
          </a:prstGeom>
          <a:gradFill flip="none" rotWithShape="1">
            <a:gsLst>
              <a:gs pos="0">
                <a:srgbClr val="BDBEC0"/>
              </a:gs>
              <a:gs pos="100000">
                <a:schemeClr val="bg1"/>
              </a:gs>
              <a:gs pos="23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409" y="1769514"/>
            <a:ext cx="2233450" cy="107205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697" y="4933950"/>
            <a:ext cx="1879625" cy="102740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948" y="-31792"/>
            <a:ext cx="1458610" cy="192301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904" y="-31792"/>
            <a:ext cx="1458610" cy="1923011"/>
          </a:xfrm>
          <a:prstGeom prst="rect">
            <a:avLst/>
          </a:prstGeom>
        </p:spPr>
      </p:pic>
      <p:sp>
        <p:nvSpPr>
          <p:cNvPr id="16" name="TextBox 15"/>
          <p:cNvSpPr txBox="1"/>
          <p:nvPr/>
        </p:nvSpPr>
        <p:spPr>
          <a:xfrm>
            <a:off x="10690751" y="171999"/>
            <a:ext cx="1364915" cy="646331"/>
          </a:xfrm>
          <a:prstGeom prst="rect">
            <a:avLst/>
          </a:prstGeom>
          <a:noFill/>
        </p:spPr>
        <p:txBody>
          <a:bodyPr wrap="square" rtlCol="0">
            <a:spAutoFit/>
          </a:bodyPr>
          <a:lstStyle/>
          <a:p>
            <a:pPr algn="ctr"/>
            <a:r>
              <a:rPr lang="en-GB" sz="1200" dirty="0">
                <a:solidFill>
                  <a:prstClr val="white"/>
                </a:solidFill>
              </a:rPr>
              <a:t>Losing Everything</a:t>
            </a:r>
            <a:br>
              <a:rPr lang="en-GB" sz="1200" dirty="0">
                <a:solidFill>
                  <a:prstClr val="white"/>
                </a:solidFill>
              </a:rPr>
            </a:br>
            <a:r>
              <a:rPr lang="en-GB" sz="1200" dirty="0">
                <a:solidFill>
                  <a:prstClr val="white"/>
                </a:solidFill>
              </a:rPr>
              <a:t>You Have Worked </a:t>
            </a:r>
            <a:br>
              <a:rPr lang="en-GB" sz="1200" dirty="0">
                <a:solidFill>
                  <a:prstClr val="white"/>
                </a:solidFill>
              </a:rPr>
            </a:br>
            <a:r>
              <a:rPr lang="en-GB" sz="1200" dirty="0">
                <a:solidFill>
                  <a:prstClr val="white"/>
                </a:solidFill>
              </a:rPr>
              <a:t>Hard For</a:t>
            </a:r>
          </a:p>
        </p:txBody>
      </p:sp>
      <p:sp>
        <p:nvSpPr>
          <p:cNvPr id="17" name="TextBox 16"/>
          <p:cNvSpPr txBox="1"/>
          <p:nvPr/>
        </p:nvSpPr>
        <p:spPr>
          <a:xfrm>
            <a:off x="8265427" y="257454"/>
            <a:ext cx="1364915" cy="461665"/>
          </a:xfrm>
          <a:prstGeom prst="rect">
            <a:avLst/>
          </a:prstGeom>
          <a:noFill/>
        </p:spPr>
        <p:txBody>
          <a:bodyPr wrap="square" rtlCol="0">
            <a:spAutoFit/>
          </a:bodyPr>
          <a:lstStyle/>
          <a:p>
            <a:pPr algn="ctr"/>
            <a:r>
              <a:rPr lang="en-GB" sz="1200" dirty="0">
                <a:solidFill>
                  <a:prstClr val="white"/>
                </a:solidFill>
              </a:rPr>
              <a:t>Life, Rehabilitation</a:t>
            </a:r>
            <a:br>
              <a:rPr lang="en-GB" sz="1200" dirty="0">
                <a:solidFill>
                  <a:prstClr val="white"/>
                </a:solidFill>
              </a:rPr>
            </a:br>
            <a:r>
              <a:rPr lang="en-GB" sz="1200" dirty="0">
                <a:solidFill>
                  <a:prstClr val="white"/>
                </a:solidFill>
              </a:rPr>
              <a:t>and Release</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9881" y="777652"/>
            <a:ext cx="386505" cy="1113567"/>
          </a:xfrm>
          <a:prstGeom prst="rect">
            <a:avLst/>
          </a:prstGeom>
        </p:spPr>
      </p:pic>
      <p:sp>
        <p:nvSpPr>
          <p:cNvPr id="19" name="Oval 18"/>
          <p:cNvSpPr/>
          <p:nvPr/>
        </p:nvSpPr>
        <p:spPr>
          <a:xfrm>
            <a:off x="9968106" y="1176617"/>
            <a:ext cx="305447" cy="309610"/>
          </a:xfrm>
          <a:prstGeom prst="ellipse">
            <a:avLst/>
          </a:prstGeom>
          <a:gradFill flip="none" rotWithShape="1">
            <a:gsLst>
              <a:gs pos="100000">
                <a:schemeClr val="accent4">
                  <a:lumMod val="75000"/>
                </a:schemeClr>
              </a:gs>
              <a:gs pos="29000">
                <a:schemeClr val="accent4">
                  <a:lumMod val="60000"/>
                  <a:lumOff val="40000"/>
                </a:schemeClr>
              </a:gs>
              <a:gs pos="0">
                <a:schemeClr val="accent4">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0" name="TextBox 19"/>
          <p:cNvSpPr txBox="1"/>
          <p:nvPr/>
        </p:nvSpPr>
        <p:spPr>
          <a:xfrm>
            <a:off x="9896639" y="857739"/>
            <a:ext cx="465192" cy="246221"/>
          </a:xfrm>
          <a:prstGeom prst="rect">
            <a:avLst/>
          </a:prstGeom>
          <a:noFill/>
        </p:spPr>
        <p:txBody>
          <a:bodyPr wrap="none" rtlCol="0">
            <a:spAutoFit/>
          </a:bodyPr>
          <a:lstStyle/>
          <a:p>
            <a:r>
              <a:rPr lang="en-GB" sz="1000" b="1" dirty="0">
                <a:solidFill>
                  <a:prstClr val="white"/>
                </a:solidFill>
              </a:rPr>
              <a:t>STOP</a:t>
            </a:r>
          </a:p>
        </p:txBody>
      </p:sp>
      <p:sp>
        <p:nvSpPr>
          <p:cNvPr id="21" name="TextBox 20"/>
          <p:cNvSpPr txBox="1"/>
          <p:nvPr/>
        </p:nvSpPr>
        <p:spPr>
          <a:xfrm>
            <a:off x="9907469" y="1196356"/>
            <a:ext cx="426720" cy="246221"/>
          </a:xfrm>
          <a:prstGeom prst="rect">
            <a:avLst/>
          </a:prstGeom>
          <a:noFill/>
        </p:spPr>
        <p:txBody>
          <a:bodyPr wrap="none" rtlCol="0">
            <a:spAutoFit/>
          </a:bodyPr>
          <a:lstStyle/>
          <a:p>
            <a:r>
              <a:rPr lang="en-GB" sz="1000" b="1" dirty="0">
                <a:solidFill>
                  <a:prstClr val="black"/>
                </a:solidFill>
              </a:rPr>
              <a:t>AND</a:t>
            </a:r>
          </a:p>
        </p:txBody>
      </p:sp>
      <p:sp>
        <p:nvSpPr>
          <p:cNvPr id="22" name="TextBox 21"/>
          <p:cNvSpPr txBox="1"/>
          <p:nvPr/>
        </p:nvSpPr>
        <p:spPr>
          <a:xfrm>
            <a:off x="9896639" y="1572332"/>
            <a:ext cx="450764" cy="215444"/>
          </a:xfrm>
          <a:prstGeom prst="rect">
            <a:avLst/>
          </a:prstGeom>
          <a:noFill/>
        </p:spPr>
        <p:txBody>
          <a:bodyPr wrap="none" rtlCol="0">
            <a:spAutoFit/>
          </a:bodyPr>
          <a:lstStyle/>
          <a:p>
            <a:r>
              <a:rPr lang="en-GB" sz="800" b="1" dirty="0">
                <a:solidFill>
                  <a:prstClr val="white"/>
                </a:solidFill>
              </a:rPr>
              <a:t>THINK</a:t>
            </a:r>
          </a:p>
        </p:txBody>
      </p:sp>
      <p:sp>
        <p:nvSpPr>
          <p:cNvPr id="23" name="Rectangle 22"/>
          <p:cNvSpPr/>
          <p:nvPr/>
        </p:nvSpPr>
        <p:spPr>
          <a:xfrm>
            <a:off x="10093020" y="1884495"/>
            <a:ext cx="49663" cy="213246"/>
          </a:xfrm>
          <a:prstGeom prst="rect">
            <a:avLst/>
          </a:prstGeom>
          <a:gradFill>
            <a:gsLst>
              <a:gs pos="50000">
                <a:schemeClr val="bg1">
                  <a:lumMod val="50000"/>
                </a:schemeClr>
              </a:gs>
              <a:gs pos="0">
                <a:schemeClr val="tx1">
                  <a:lumMod val="95000"/>
                  <a:lumOff val="5000"/>
                </a:schemeClr>
              </a:gs>
              <a:gs pos="100000">
                <a:schemeClr val="tx1">
                  <a:lumMod val="95000"/>
                  <a:lumOff val="5000"/>
                </a:schemeClr>
              </a:gs>
              <a:gs pos="62000">
                <a:schemeClr val="bg1"/>
              </a:gs>
              <a:gs pos="39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4" name="TextBox 23"/>
          <p:cNvSpPr txBox="1"/>
          <p:nvPr/>
        </p:nvSpPr>
        <p:spPr>
          <a:xfrm>
            <a:off x="10070201" y="4893631"/>
            <a:ext cx="1957319" cy="1169551"/>
          </a:xfrm>
          <a:prstGeom prst="rect">
            <a:avLst/>
          </a:prstGeom>
          <a:noFill/>
        </p:spPr>
        <p:txBody>
          <a:bodyPr wrap="square" rtlCol="0">
            <a:spAutoFit/>
          </a:bodyPr>
          <a:lstStyle/>
          <a:p>
            <a:pPr algn="ctr"/>
            <a:r>
              <a:rPr lang="en-GB" sz="1400" dirty="0">
                <a:solidFill>
                  <a:prstClr val="black"/>
                </a:solidFill>
              </a:rPr>
              <a:t>Don’t Let Gambling, Drink or Drugs Be Your Ball and Chain, Remember they’re </a:t>
            </a:r>
            <a:br>
              <a:rPr lang="en-GB" sz="1400" dirty="0">
                <a:solidFill>
                  <a:prstClr val="black"/>
                </a:solidFill>
              </a:rPr>
            </a:br>
            <a:r>
              <a:rPr lang="en-GB" sz="1400" b="1" u="sng" dirty="0">
                <a:solidFill>
                  <a:srgbClr val="FF0000"/>
                </a:solidFill>
              </a:rPr>
              <a:t>NOT FREE</a:t>
            </a:r>
          </a:p>
        </p:txBody>
      </p:sp>
      <p:sp>
        <p:nvSpPr>
          <p:cNvPr id="25" name="TextBox 24"/>
          <p:cNvSpPr txBox="1"/>
          <p:nvPr/>
        </p:nvSpPr>
        <p:spPr>
          <a:xfrm>
            <a:off x="10070200" y="3130683"/>
            <a:ext cx="1957319" cy="1169551"/>
          </a:xfrm>
          <a:prstGeom prst="rect">
            <a:avLst/>
          </a:prstGeom>
          <a:noFill/>
        </p:spPr>
        <p:txBody>
          <a:bodyPr wrap="square" rtlCol="0">
            <a:spAutoFit/>
          </a:bodyPr>
          <a:lstStyle/>
          <a:p>
            <a:pPr algn="ctr"/>
            <a:r>
              <a:rPr lang="en-GB" sz="1400" dirty="0">
                <a:solidFill>
                  <a:prstClr val="black"/>
                </a:solidFill>
              </a:rPr>
              <a:t>Its Always Easier Not </a:t>
            </a:r>
            <a:br>
              <a:rPr lang="en-GB" sz="1400" dirty="0">
                <a:solidFill>
                  <a:prstClr val="black"/>
                </a:solidFill>
              </a:rPr>
            </a:br>
            <a:r>
              <a:rPr lang="en-GB" sz="1400" dirty="0">
                <a:solidFill>
                  <a:prstClr val="black"/>
                </a:solidFill>
              </a:rPr>
              <a:t>To Get Into DEBT Than </a:t>
            </a:r>
            <a:br>
              <a:rPr lang="en-GB" sz="1400" dirty="0">
                <a:solidFill>
                  <a:prstClr val="black"/>
                </a:solidFill>
              </a:rPr>
            </a:br>
            <a:r>
              <a:rPr lang="en-GB" sz="1400" dirty="0">
                <a:solidFill>
                  <a:prstClr val="black"/>
                </a:solidFill>
              </a:rPr>
              <a:t>It Is To Get Out Of It, </a:t>
            </a:r>
            <a:r>
              <a:rPr lang="en-GB" sz="1400" dirty="0">
                <a:solidFill>
                  <a:prstClr val="white"/>
                </a:solidFill>
              </a:rPr>
              <a:t/>
            </a:r>
            <a:br>
              <a:rPr lang="en-GB" sz="1400" dirty="0">
                <a:solidFill>
                  <a:prstClr val="white"/>
                </a:solidFill>
              </a:rPr>
            </a:br>
            <a:r>
              <a:rPr lang="en-GB" sz="1400" b="1" u="sng" dirty="0">
                <a:solidFill>
                  <a:srgbClr val="FF0000"/>
                </a:solidFill>
              </a:rPr>
              <a:t>REMEMBER THE CONSEQUENCES</a:t>
            </a:r>
            <a:r>
              <a:rPr lang="en-GB" sz="1400" dirty="0">
                <a:solidFill>
                  <a:srgbClr val="FF0000"/>
                </a:solidFill>
              </a:rPr>
              <a:t> </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056" y="2707187"/>
            <a:ext cx="1430394" cy="1593047"/>
          </a:xfrm>
          <a:prstGeom prst="rect">
            <a:avLst/>
          </a:prstGeom>
        </p:spPr>
      </p:pic>
    </p:spTree>
    <p:extLst>
      <p:ext uri="{BB962C8B-B14F-4D97-AF65-F5344CB8AC3E}">
        <p14:creationId xmlns:p14="http://schemas.microsoft.com/office/powerpoint/2010/main" val="3395207683"/>
      </p:ext>
    </p:extLst>
  </p:cSld>
  <p:clrMapOvr>
    <a:masterClrMapping/>
  </p:clrMapOvr>
  <p:transition spd="slow">
    <p:cove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5" name="TextBox 4"/>
          <p:cNvSpPr txBox="1"/>
          <p:nvPr/>
        </p:nvSpPr>
        <p:spPr>
          <a:xfrm rot="16200000">
            <a:off x="-1808637" y="3040363"/>
            <a:ext cx="6397544" cy="646331"/>
          </a:xfrm>
          <a:prstGeom prst="rect">
            <a:avLst/>
          </a:prstGeom>
          <a:noFill/>
        </p:spPr>
        <p:txBody>
          <a:bodyPr wrap="square" rtlCol="0">
            <a:spAutoFit/>
          </a:bodyPr>
          <a:lstStyle/>
          <a:p>
            <a:pPr algn="ctr"/>
            <a:r>
              <a:rPr lang="en-GB" sz="3600" b="1" dirty="0">
                <a:solidFill>
                  <a:prstClr val="white"/>
                </a:solidFill>
                <a:latin typeface="Cooper Black" panose="0208090404030B020404" pitchFamily="18" charset="0"/>
              </a:rPr>
              <a:t>FINAL THOUGHT</a:t>
            </a:r>
          </a:p>
        </p:txBody>
      </p:sp>
    </p:spTree>
    <p:extLst>
      <p:ext uri="{BB962C8B-B14F-4D97-AF65-F5344CB8AC3E}">
        <p14:creationId xmlns:p14="http://schemas.microsoft.com/office/powerpoint/2010/main" val="2840064969"/>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Early Count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Before night staff go off duty around 6am a roll check must be done.</a:t>
            </a:r>
          </a:p>
          <a:p>
            <a:r>
              <a:rPr lang="en-GB" dirty="0" smtClean="0">
                <a:latin typeface="Calibri" panose="020F0502020204030204" pitchFamily="34" charset="0"/>
                <a:cs typeface="Calibri" panose="020F0502020204030204" pitchFamily="34" charset="0"/>
              </a:rPr>
              <a:t>We have to ensure we get a response from every prisoner in every cell.</a:t>
            </a:r>
          </a:p>
          <a:p>
            <a:r>
              <a:rPr lang="en-GB" dirty="0" smtClean="0">
                <a:latin typeface="Calibri" panose="020F0502020204030204" pitchFamily="34" charset="0"/>
                <a:cs typeface="Calibri" panose="020F0502020204030204" pitchFamily="34" charset="0"/>
              </a:rPr>
              <a:t>When you hear a member of staff at this time please move your arm or leg or any part of your body so we know you are ok.</a:t>
            </a:r>
          </a:p>
          <a:p>
            <a:r>
              <a:rPr lang="en-GB" dirty="0" smtClean="0">
                <a:latin typeface="Calibri" panose="020F0502020204030204" pitchFamily="34" charset="0"/>
                <a:cs typeface="Calibri" panose="020F0502020204030204" pitchFamily="34" charset="0"/>
              </a:rPr>
              <a:t>If a response can not be seen at this time the member of staff will stay there until they get acknowledgment that you are ok.</a:t>
            </a:r>
          </a:p>
          <a:p>
            <a:pPr marL="0" indent="0">
              <a:buNone/>
            </a:pPr>
            <a:endParaRPr lang="en-GB" dirty="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This is for your safety and wellbeing please cooperate with this procedure.</a:t>
            </a:r>
            <a:endParaRPr lang="en-GB" b="1" u="sng"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72" y="0"/>
            <a:ext cx="2143125" cy="2143125"/>
          </a:xfrm>
          <a:prstGeom prst="rect">
            <a:avLst/>
          </a:prstGeom>
        </p:spPr>
      </p:pic>
    </p:spTree>
    <p:extLst>
      <p:ext uri="{BB962C8B-B14F-4D97-AF65-F5344CB8AC3E}">
        <p14:creationId xmlns:p14="http://schemas.microsoft.com/office/powerpoint/2010/main" val="1836988067"/>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96960" y="5632085"/>
            <a:ext cx="6757416" cy="1225915"/>
          </a:xfrm>
          <a:prstGeom prst="rect">
            <a:avLst/>
          </a:prstGeom>
        </p:spPr>
      </p:pic>
      <p:sp>
        <p:nvSpPr>
          <p:cNvPr id="2" name="Title 1"/>
          <p:cNvSpPr>
            <a:spLocks noGrp="1"/>
          </p:cNvSpPr>
          <p:nvPr>
            <p:ph type="title"/>
          </p:nvPr>
        </p:nvSpPr>
        <p:spPr/>
        <p:txBody>
          <a:bodyPr/>
          <a:lstStyle/>
          <a:p>
            <a:r>
              <a:rPr lang="en-GB" dirty="0" smtClean="0">
                <a:solidFill>
                  <a:schemeClr val="accent2"/>
                </a:solidFill>
                <a:latin typeface="Calibri" panose="020F0502020204030204" pitchFamily="34" charset="0"/>
                <a:cs typeface="Calibri" panose="020F0502020204030204" pitchFamily="34" charset="0"/>
              </a:rPr>
              <a:t>Moving off the Induction Unit</a:t>
            </a:r>
            <a:endParaRPr lang="en-GB" dirty="0">
              <a:solidFill>
                <a:schemeClr val="accent2"/>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334" y="1930400"/>
            <a:ext cx="8596668" cy="3880773"/>
          </a:xfrm>
        </p:spPr>
        <p:txBody>
          <a:bodyPr>
            <a:normAutofit fontScale="77500" lnSpcReduction="20000"/>
          </a:bodyPr>
          <a:lstStyle/>
          <a:p>
            <a:r>
              <a:rPr lang="en-GB" dirty="0" smtClean="0">
                <a:latin typeface="Calibri" panose="020F0502020204030204" pitchFamily="34" charset="0"/>
                <a:cs typeface="Calibri" panose="020F0502020204030204" pitchFamily="34" charset="0"/>
              </a:rPr>
              <a:t>Once your induction process has been completed on this unit you will then be moved to the main residential units.</a:t>
            </a:r>
          </a:p>
          <a:p>
            <a:r>
              <a:rPr lang="en-GB" dirty="0" smtClean="0">
                <a:latin typeface="Calibri" panose="020F0502020204030204" pitchFamily="34" charset="0"/>
                <a:cs typeface="Calibri" panose="020F0502020204030204" pitchFamily="34" charset="0"/>
              </a:rPr>
              <a:t>Movement off the induction unit is a must to allow a safe and swift integration in to the main population and to allow you the opportunities to work, have access to education and all the other opportunities available to you at Moorland.</a:t>
            </a:r>
          </a:p>
          <a:p>
            <a:r>
              <a:rPr lang="en-GB" dirty="0" smtClean="0">
                <a:latin typeface="Calibri" panose="020F0502020204030204" pitchFamily="34" charset="0"/>
                <a:cs typeface="Calibri" panose="020F0502020204030204" pitchFamily="34" charset="0"/>
              </a:rPr>
              <a:t>The population level in all prisons is high and because of this movement off the induction unit is carefully selected by induction staff. You will be move to the spaces available on the day.</a:t>
            </a:r>
          </a:p>
          <a:p>
            <a:r>
              <a:rPr lang="en-GB" dirty="0" smtClean="0">
                <a:latin typeface="Calibri" panose="020F0502020204030204" pitchFamily="34" charset="0"/>
                <a:cs typeface="Calibri" panose="020F0502020204030204" pitchFamily="34" charset="0"/>
              </a:rPr>
              <a:t>We try to move people off the unit in the order in which they arrived. This may not always be possible and it may appear someone has moved off the unit before you. Operational reasons will occasionally dictate the order in which people move off some of these reasons are; if a prisoner is a non-smoker or smoker, the Cell sharing risk assessment, return from court or a number of other factors.</a:t>
            </a:r>
          </a:p>
          <a:p>
            <a:endParaRPr lang="en-GB" dirty="0" smtClean="0">
              <a:latin typeface="Calibri" panose="020F0502020204030204" pitchFamily="34" charset="0"/>
              <a:cs typeface="Calibri" panose="020F0502020204030204" pitchFamily="34" charset="0"/>
            </a:endParaRPr>
          </a:p>
          <a:p>
            <a:pPr marL="0" indent="0" algn="ctr">
              <a:buNone/>
            </a:pPr>
            <a:r>
              <a:rPr lang="en-GB" b="1" u="sng" dirty="0" smtClean="0">
                <a:latin typeface="Calibri" panose="020F0502020204030204" pitchFamily="34" charset="0"/>
                <a:cs typeface="Calibri" panose="020F0502020204030204" pitchFamily="34" charset="0"/>
              </a:rPr>
              <a:t>Moving you to a location of your choice is not an option we have a limited number of spaces on a daily basis and these are the spaces we must use. </a:t>
            </a:r>
          </a:p>
          <a:p>
            <a:pPr marL="0" indent="0" algn="ctr">
              <a:buNone/>
            </a:pPr>
            <a:r>
              <a:rPr lang="en-GB" b="1" u="sng" dirty="0" smtClean="0">
                <a:latin typeface="Calibri" panose="020F0502020204030204" pitchFamily="34" charset="0"/>
                <a:cs typeface="Calibri" panose="020F0502020204030204" pitchFamily="34" charset="0"/>
              </a:rPr>
              <a:t>Failure to comply with this will result in automatic basic and an adjudication. </a:t>
            </a:r>
          </a:p>
          <a:p>
            <a:pPr marL="0" indent="0" algn="ctr">
              <a:buNone/>
            </a:pPr>
            <a:r>
              <a:rPr lang="en-GB" b="1" u="sng" dirty="0" smtClean="0">
                <a:latin typeface="Calibri" panose="020F0502020204030204" pitchFamily="34" charset="0"/>
                <a:cs typeface="Calibri" panose="020F0502020204030204" pitchFamily="34" charset="0"/>
              </a:rPr>
              <a:t>Please be patient and respectful to the staff moving you.</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265576"/>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latin typeface="Calibri" panose="020F0502020204030204" pitchFamily="34" charset="0"/>
                <a:cs typeface="Calibri" panose="020F0502020204030204" pitchFamily="34" charset="0"/>
              </a:rPr>
              <a:t>I.D</a:t>
            </a:r>
            <a:r>
              <a:rPr lang="en-GB" dirty="0" smtClean="0">
                <a:latin typeface="Calibri" panose="020F0502020204030204" pitchFamily="34" charset="0"/>
                <a:cs typeface="Calibri" panose="020F0502020204030204" pitchFamily="34" charset="0"/>
              </a:rPr>
              <a:t> Cards</a:t>
            </a:r>
            <a:endParaRPr lang="en-GB"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788" y="0"/>
            <a:ext cx="2248214" cy="3010320"/>
          </a:xfrm>
          <a:prstGeom prst="rect">
            <a:avLst/>
          </a:prstGeom>
        </p:spPr>
      </p:pic>
      <p:sp>
        <p:nvSpPr>
          <p:cNvPr id="3" name="Content Placeholder 2"/>
          <p:cNvSpPr>
            <a:spLocks noGrp="1"/>
          </p:cNvSpPr>
          <p:nvPr>
            <p:ph idx="1"/>
          </p:nvPr>
        </p:nvSpPr>
        <p:spPr>
          <a:xfrm>
            <a:off x="677334" y="2432438"/>
            <a:ext cx="8596668" cy="3880773"/>
          </a:xfrm>
        </p:spPr>
        <p:txBody>
          <a:bodyPr/>
          <a:lstStyle/>
          <a:p>
            <a:r>
              <a:rPr lang="en-GB" dirty="0" smtClean="0">
                <a:latin typeface="Calibri" panose="020F0502020204030204" pitchFamily="34" charset="0"/>
                <a:cs typeface="Calibri" panose="020F0502020204030204" pitchFamily="34" charset="0"/>
              </a:rPr>
              <a:t>You will be issued with an </a:t>
            </a:r>
            <a:r>
              <a:rPr lang="en-GB" dirty="0" err="1" smtClean="0">
                <a:latin typeface="Calibri" panose="020F0502020204030204" pitchFamily="34" charset="0"/>
                <a:cs typeface="Calibri" panose="020F0502020204030204" pitchFamily="34" charset="0"/>
              </a:rPr>
              <a:t>I.D.</a:t>
            </a:r>
            <a:r>
              <a:rPr lang="en-GB" dirty="0" smtClean="0">
                <a:latin typeface="Calibri" panose="020F0502020204030204" pitchFamily="34" charset="0"/>
                <a:cs typeface="Calibri" panose="020F0502020204030204" pitchFamily="34" charset="0"/>
              </a:rPr>
              <a:t> Card whilst on the induction unit.</a:t>
            </a:r>
          </a:p>
          <a:p>
            <a:r>
              <a:rPr lang="en-GB" dirty="0" smtClean="0">
                <a:latin typeface="Calibri" panose="020F0502020204030204" pitchFamily="34" charset="0"/>
                <a:cs typeface="Calibri" panose="020F0502020204030204" pitchFamily="34" charset="0"/>
              </a:rPr>
              <a:t>These cards MUST be carried with you at all times, treatments, gym and activities can not be accessed without them.</a:t>
            </a:r>
          </a:p>
          <a:p>
            <a:r>
              <a:rPr lang="en-GB" dirty="0" smtClean="0">
                <a:latin typeface="Calibri" panose="020F0502020204030204" pitchFamily="34" charset="0"/>
                <a:cs typeface="Calibri" panose="020F0502020204030204" pitchFamily="34" charset="0"/>
              </a:rPr>
              <a:t>If you are asked by a member of staff to show them your </a:t>
            </a:r>
            <a:r>
              <a:rPr lang="en-GB" dirty="0" err="1" smtClean="0">
                <a:latin typeface="Calibri" panose="020F0502020204030204" pitchFamily="34" charset="0"/>
                <a:cs typeface="Calibri" panose="020F0502020204030204" pitchFamily="34" charset="0"/>
              </a:rPr>
              <a:t>I.D.</a:t>
            </a:r>
            <a:r>
              <a:rPr lang="en-GB" dirty="0" smtClean="0">
                <a:latin typeface="Calibri" panose="020F0502020204030204" pitchFamily="34" charset="0"/>
                <a:cs typeface="Calibri" panose="020F0502020204030204" pitchFamily="34" charset="0"/>
              </a:rPr>
              <a:t> Card you should be able to produce it at any time on or off the Houseblock. </a:t>
            </a:r>
          </a:p>
          <a:p>
            <a:r>
              <a:rPr lang="en-GB" dirty="0" smtClean="0">
                <a:latin typeface="Calibri" panose="020F0502020204030204" pitchFamily="34" charset="0"/>
                <a:cs typeface="Calibri" panose="020F0502020204030204" pitchFamily="34" charset="0"/>
              </a:rPr>
              <a:t>Should you require a replacement </a:t>
            </a:r>
            <a:r>
              <a:rPr lang="en-GB" dirty="0" err="1" smtClean="0">
                <a:latin typeface="Calibri" panose="020F0502020204030204" pitchFamily="34" charset="0"/>
                <a:cs typeface="Calibri" panose="020F0502020204030204" pitchFamily="34" charset="0"/>
              </a:rPr>
              <a:t>I.D.</a:t>
            </a:r>
            <a:r>
              <a:rPr lang="en-GB" dirty="0" smtClean="0">
                <a:latin typeface="Calibri" panose="020F0502020204030204" pitchFamily="34" charset="0"/>
                <a:cs typeface="Calibri" panose="020F0502020204030204" pitchFamily="34" charset="0"/>
              </a:rPr>
              <a:t> Card YOU will be charged £2.50.</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0393056"/>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71138" y="3133235"/>
            <a:ext cx="3902864" cy="1935480"/>
          </a:xfrm>
          <a:prstGeom prst="rect">
            <a:avLst/>
          </a:prstGeom>
        </p:spPr>
      </p:pic>
      <p:sp>
        <p:nvSpPr>
          <p:cNvPr id="2" name="Title 1"/>
          <p:cNvSpPr>
            <a:spLocks noGrp="1"/>
          </p:cNvSpPr>
          <p:nvPr>
            <p:ph type="title"/>
          </p:nvPr>
        </p:nvSpPr>
        <p:spPr/>
        <p:txBody>
          <a:bodyPr/>
          <a:lstStyle/>
          <a:p>
            <a:r>
              <a:rPr lang="en-GB" dirty="0" err="1" smtClean="0">
                <a:latin typeface="Calibri" panose="020F0502020204030204" pitchFamily="34" charset="0"/>
                <a:cs typeface="Calibri" panose="020F0502020204030204" pitchFamily="34" charset="0"/>
              </a:rPr>
              <a:t>PID</a:t>
            </a:r>
            <a:r>
              <a:rPr lang="en-GB" dirty="0" smtClean="0">
                <a:latin typeface="Calibri" panose="020F0502020204030204" pitchFamily="34" charset="0"/>
                <a:cs typeface="Calibri" panose="020F0502020204030204" pitchFamily="34" charset="0"/>
              </a:rPr>
              <a:t> Workers</a:t>
            </a:r>
            <a:br>
              <a:rPr lang="en-GB" dirty="0" smtClean="0">
                <a:latin typeface="Calibri" panose="020F0502020204030204" pitchFamily="34" charset="0"/>
                <a:cs typeface="Calibri" panose="020F0502020204030204" pitchFamily="34" charset="0"/>
              </a:rPr>
            </a:br>
            <a:r>
              <a:rPr lang="en-GB" dirty="0" smtClean="0">
                <a:latin typeface="Calibri" panose="020F0502020204030204" pitchFamily="34" charset="0"/>
                <a:cs typeface="Calibri" panose="020F0502020204030204" pitchFamily="34" charset="0"/>
              </a:rPr>
              <a:t>(Prisoner Information Desk)</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Autofit/>
          </a:bodyPr>
          <a:lstStyle/>
          <a:p>
            <a:r>
              <a:rPr lang="en-GB" sz="1100" dirty="0" err="1" smtClean="0">
                <a:latin typeface="Calibri" panose="020F0502020204030204" pitchFamily="34" charset="0"/>
                <a:cs typeface="Calibri" panose="020F0502020204030204" pitchFamily="34" charset="0"/>
              </a:rPr>
              <a:t>PID</a:t>
            </a:r>
            <a:r>
              <a:rPr lang="en-GB" sz="1100" dirty="0" smtClean="0">
                <a:latin typeface="Calibri" panose="020F0502020204030204" pitchFamily="34" charset="0"/>
                <a:cs typeface="Calibri" panose="020F0502020204030204" pitchFamily="34" charset="0"/>
              </a:rPr>
              <a:t> Workers are available by request or there are separate offices on each Houseblock where the </a:t>
            </a:r>
            <a:r>
              <a:rPr lang="en-GB" sz="1100" dirty="0" err="1" smtClean="0">
                <a:latin typeface="Calibri" panose="020F0502020204030204" pitchFamily="34" charset="0"/>
                <a:cs typeface="Calibri" panose="020F0502020204030204" pitchFamily="34" charset="0"/>
              </a:rPr>
              <a:t>PID</a:t>
            </a:r>
            <a:r>
              <a:rPr lang="en-GB" sz="1100" dirty="0" smtClean="0">
                <a:latin typeface="Calibri" panose="020F0502020204030204" pitchFamily="34" charset="0"/>
                <a:cs typeface="Calibri" panose="020F0502020204030204" pitchFamily="34" charset="0"/>
              </a:rPr>
              <a:t> worker will be </a:t>
            </a:r>
            <a:r>
              <a:rPr lang="en-GB" sz="1100" dirty="0">
                <a:latin typeface="Calibri" panose="020F0502020204030204" pitchFamily="34" charset="0"/>
                <a:cs typeface="Calibri" panose="020F0502020204030204" pitchFamily="34" charset="0"/>
              </a:rPr>
              <a:t>d</a:t>
            </a:r>
            <a:r>
              <a:rPr lang="en-GB" sz="1100" dirty="0" smtClean="0">
                <a:latin typeface="Calibri" panose="020F0502020204030204" pitchFamily="34" charset="0"/>
                <a:cs typeface="Calibri" panose="020F0502020204030204" pitchFamily="34" charset="0"/>
              </a:rPr>
              <a:t>uring the day.</a:t>
            </a:r>
          </a:p>
          <a:p>
            <a:r>
              <a:rPr lang="en-GB" sz="1100" dirty="0" smtClean="0">
                <a:latin typeface="Calibri" panose="020F0502020204030204" pitchFamily="34" charset="0"/>
                <a:cs typeface="Calibri" panose="020F0502020204030204" pitchFamily="34" charset="0"/>
              </a:rPr>
              <a:t>They are there to help with applications.</a:t>
            </a:r>
          </a:p>
          <a:p>
            <a:r>
              <a:rPr lang="en-GB" sz="1100" dirty="0" smtClean="0">
                <a:latin typeface="Calibri" panose="020F0502020204030204" pitchFamily="34" charset="0"/>
                <a:cs typeface="Calibri" panose="020F0502020204030204" pitchFamily="34" charset="0"/>
              </a:rPr>
              <a:t>They have access to the </a:t>
            </a:r>
            <a:r>
              <a:rPr lang="en-GB" sz="1100" dirty="0" err="1" smtClean="0">
                <a:latin typeface="Calibri" panose="020F0502020204030204" pitchFamily="34" charset="0"/>
                <a:cs typeface="Calibri" panose="020F0502020204030204" pitchFamily="34" charset="0"/>
              </a:rPr>
              <a:t>PSO</a:t>
            </a:r>
            <a:r>
              <a:rPr lang="en-GB" sz="1100" dirty="0" smtClean="0">
                <a:latin typeface="Calibri" panose="020F0502020204030204" pitchFamily="34" charset="0"/>
                <a:cs typeface="Calibri" panose="020F0502020204030204" pitchFamily="34" charset="0"/>
              </a:rPr>
              <a:t>/PSI and notice to prisoner.</a:t>
            </a:r>
          </a:p>
          <a:p>
            <a:r>
              <a:rPr lang="en-GB" sz="1100" dirty="0" smtClean="0">
                <a:latin typeface="Calibri" panose="020F0502020204030204" pitchFamily="34" charset="0"/>
                <a:cs typeface="Calibri" panose="020F0502020204030204" pitchFamily="34" charset="0"/>
              </a:rPr>
              <a:t>Other things </a:t>
            </a:r>
            <a:r>
              <a:rPr lang="en-GB" sz="1100" dirty="0" err="1" smtClean="0">
                <a:latin typeface="Calibri" panose="020F0502020204030204" pitchFamily="34" charset="0"/>
                <a:cs typeface="Calibri" panose="020F0502020204030204" pitchFamily="34" charset="0"/>
              </a:rPr>
              <a:t>PID</a:t>
            </a:r>
            <a:r>
              <a:rPr lang="en-GB" sz="1100" dirty="0" smtClean="0">
                <a:latin typeface="Calibri" panose="020F0502020204030204" pitchFamily="34" charset="0"/>
                <a:cs typeface="Calibri" panose="020F0502020204030204" pitchFamily="34" charset="0"/>
              </a:rPr>
              <a:t> Workers do include;</a:t>
            </a:r>
          </a:p>
          <a:p>
            <a:r>
              <a:rPr lang="en-GB" sz="1100" dirty="0" smtClean="0">
                <a:latin typeface="Calibri" panose="020F0502020204030204" pitchFamily="34" charset="0"/>
                <a:cs typeface="Calibri" panose="020F0502020204030204" pitchFamily="34" charset="0"/>
              </a:rPr>
              <a:t>To Help </a:t>
            </a:r>
            <a:r>
              <a:rPr lang="en-GB" sz="1100" dirty="0">
                <a:latin typeface="Calibri" panose="020F0502020204030204" pitchFamily="34" charset="0"/>
                <a:cs typeface="Calibri" panose="020F0502020204030204" pitchFamily="34" charset="0"/>
              </a:rPr>
              <a:t>Prisoners Fill Out Forms </a:t>
            </a:r>
          </a:p>
          <a:p>
            <a:r>
              <a:rPr lang="en-GB" sz="1100" dirty="0">
                <a:latin typeface="Calibri" panose="020F0502020204030204" pitchFamily="34" charset="0"/>
                <a:cs typeface="Calibri" panose="020F0502020204030204" pitchFamily="34" charset="0"/>
              </a:rPr>
              <a:t>Access Services</a:t>
            </a:r>
          </a:p>
          <a:p>
            <a:r>
              <a:rPr lang="en-GB" sz="1100" dirty="0">
                <a:latin typeface="Calibri" panose="020F0502020204030204" pitchFamily="34" charset="0"/>
                <a:cs typeface="Calibri" panose="020F0502020204030204" pitchFamily="34" charset="0"/>
              </a:rPr>
              <a:t>Pass on Prison Knowledge</a:t>
            </a:r>
          </a:p>
          <a:p>
            <a:r>
              <a:rPr lang="en-GB" sz="1100" dirty="0">
                <a:latin typeface="Calibri" panose="020F0502020204030204" pitchFamily="34" charset="0"/>
                <a:cs typeface="Calibri" panose="020F0502020204030204" pitchFamily="34" charset="0"/>
              </a:rPr>
              <a:t>Give Advice</a:t>
            </a:r>
          </a:p>
          <a:p>
            <a:r>
              <a:rPr lang="en-GB" sz="1100" dirty="0">
                <a:latin typeface="Calibri" panose="020F0502020204030204" pitchFamily="34" charset="0"/>
                <a:cs typeface="Calibri" panose="020F0502020204030204" pitchFamily="34" charset="0"/>
              </a:rPr>
              <a:t>Hold and Give Out Blank Applications</a:t>
            </a:r>
          </a:p>
          <a:p>
            <a:r>
              <a:rPr lang="en-GB" sz="1100" dirty="0">
                <a:latin typeface="Calibri" panose="020F0502020204030204" pitchFamily="34" charset="0"/>
                <a:cs typeface="Calibri" panose="020F0502020204030204" pitchFamily="34" charset="0"/>
              </a:rPr>
              <a:t>Collate </a:t>
            </a:r>
            <a:r>
              <a:rPr lang="en-GB" sz="1100" dirty="0" smtClean="0">
                <a:latin typeface="Calibri" panose="020F0502020204030204" pitchFamily="34" charset="0"/>
                <a:cs typeface="Calibri" panose="020F0502020204030204" pitchFamily="34" charset="0"/>
              </a:rPr>
              <a:t>Applications</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rPr>
              <a:t>Be available to Prisoners at All Times When Unlocked</a:t>
            </a:r>
          </a:p>
          <a:p>
            <a:r>
              <a:rPr lang="en-GB" sz="1100" dirty="0">
                <a:latin typeface="Calibri" panose="020F0502020204030204" pitchFamily="34" charset="0"/>
                <a:cs typeface="Calibri" panose="020F0502020204030204" pitchFamily="34" charset="0"/>
              </a:rPr>
              <a:t>Have High Visibility</a:t>
            </a:r>
          </a:p>
          <a:p>
            <a:r>
              <a:rPr lang="en-GB" sz="1100" dirty="0">
                <a:latin typeface="Calibri" panose="020F0502020204030204" pitchFamily="34" charset="0"/>
                <a:cs typeface="Calibri" panose="020F0502020204030204" pitchFamily="34" charset="0"/>
              </a:rPr>
              <a:t>Have a Good, Friendly and Happy to Help Attitude</a:t>
            </a:r>
          </a:p>
          <a:p>
            <a:r>
              <a:rPr lang="en-GB" sz="1100" dirty="0">
                <a:latin typeface="Calibri" panose="020F0502020204030204" pitchFamily="34" charset="0"/>
                <a:cs typeface="Calibri" panose="020F0502020204030204" pitchFamily="34" charset="0"/>
              </a:rPr>
              <a:t>Be Patient and Approachable</a:t>
            </a:r>
          </a:p>
          <a:p>
            <a:r>
              <a:rPr lang="en-GB" sz="1100" dirty="0">
                <a:latin typeface="Calibri" panose="020F0502020204030204" pitchFamily="34" charset="0"/>
                <a:cs typeface="Calibri" panose="020F0502020204030204" pitchFamily="34" charset="0"/>
              </a:rPr>
              <a:t>Abide By The Equality's Policy </a:t>
            </a:r>
          </a:p>
          <a:p>
            <a:endParaRPr lang="en-GB"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6995353"/>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1_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2226</TotalTime>
  <Words>5778</Words>
  <Application>Microsoft Office PowerPoint</Application>
  <PresentationFormat>Widescreen</PresentationFormat>
  <Paragraphs>391</Paragraphs>
  <Slides>52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Arial Narrow</vt:lpstr>
      <vt:lpstr>Calibri</vt:lpstr>
      <vt:lpstr>Cooper Black</vt:lpstr>
      <vt:lpstr>Trebuchet MS</vt:lpstr>
      <vt:lpstr>Wingdings 3</vt:lpstr>
      <vt:lpstr>Facet</vt:lpstr>
      <vt:lpstr>1_Facet</vt:lpstr>
      <vt:lpstr>PowerPoint Presentation</vt:lpstr>
      <vt:lpstr>Welcome to HMP/YOI Moorland</vt:lpstr>
      <vt:lpstr>Equal Opportunities and Discrimination Statement</vt:lpstr>
      <vt:lpstr>Induction Process</vt:lpstr>
      <vt:lpstr>Display of Images</vt:lpstr>
      <vt:lpstr>Early Count</vt:lpstr>
      <vt:lpstr>Moving off the Induction Unit</vt:lpstr>
      <vt:lpstr>I.D Cards</vt:lpstr>
      <vt:lpstr>PID Workers (Prisoner Information Desk)</vt:lpstr>
      <vt:lpstr>Applications Process</vt:lpstr>
      <vt:lpstr>Religious Services </vt:lpstr>
      <vt:lpstr>Gym</vt:lpstr>
      <vt:lpstr>Telephone System</vt:lpstr>
      <vt:lpstr>Email a Prisoner www.emailaprisoner.com</vt:lpstr>
      <vt:lpstr>PowerPoint Presentation</vt:lpstr>
      <vt:lpstr>Mail</vt:lpstr>
      <vt:lpstr>Visits</vt:lpstr>
      <vt:lpstr>Canteen and Money</vt:lpstr>
      <vt:lpstr>Menu’s and Meal Times</vt:lpstr>
      <vt:lpstr>Association</vt:lpstr>
      <vt:lpstr>Kit Exchange and Laundry</vt:lpstr>
      <vt:lpstr>PowerPoint Presentation</vt:lpstr>
      <vt:lpstr>Requests and Complaints</vt:lpstr>
      <vt:lpstr>IMB</vt:lpstr>
      <vt:lpstr>PowerPoint Presentation</vt:lpstr>
      <vt:lpstr>The Prison Ombudsman</vt:lpstr>
      <vt:lpstr>Criminal Cases Review Commission (CCRC)</vt:lpstr>
      <vt:lpstr>Offender Management Unit</vt:lpstr>
      <vt:lpstr>IEP System</vt:lpstr>
      <vt:lpstr>IEP System, How It Works</vt:lpstr>
      <vt:lpstr>Searching Procedures</vt:lpstr>
      <vt:lpstr>Mandatory Drug Testing (MDT)</vt:lpstr>
      <vt:lpstr>MDT Continued</vt:lpstr>
      <vt:lpstr>Fire</vt:lpstr>
      <vt:lpstr>Arson</vt:lpstr>
      <vt:lpstr>Arson</vt:lpstr>
      <vt:lpstr>Smoke Inhalation</vt:lpstr>
      <vt:lpstr>Employment</vt:lpstr>
      <vt:lpstr>Listeners and Samaritans</vt:lpstr>
      <vt:lpstr>HMP Moorland has a zero tolerance policy to Bullying this is why…..</vt:lpstr>
      <vt:lpstr>HMP Moorland has a zero tolerance policy to Bullying</vt:lpstr>
      <vt:lpstr>Health and Safety</vt:lpstr>
      <vt:lpstr>Health and Safety – Personal Protective Equipment.</vt:lpstr>
      <vt:lpstr>Debt and Debt Management</vt:lpstr>
      <vt:lpstr>Consequences of Debt</vt:lpstr>
      <vt:lpstr>Gambling </vt:lpstr>
      <vt:lpstr>Inside Advice / A Prisoners View</vt:lpstr>
      <vt:lpstr>Emergency Phone Credit</vt:lpstr>
      <vt:lpstr>Money Management</vt:lpstr>
      <vt:lpstr>PowerPoint Presentation</vt:lpstr>
      <vt:lpstr>PowerPoint Presentation</vt:lpstr>
      <vt:lpstr>PowerPoint Presentation</vt:lpstr>
    </vt:vector>
  </TitlesOfParts>
  <Company>MOJ</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HMP/YOI Moorland</dc:title>
  <dc:creator>Saunders, John</dc:creator>
  <cp:lastModifiedBy>Julie Booth</cp:lastModifiedBy>
  <cp:revision>121</cp:revision>
  <cp:lastPrinted>2016-09-05T08:03:25Z</cp:lastPrinted>
  <dcterms:created xsi:type="dcterms:W3CDTF">2016-09-04T08:13:45Z</dcterms:created>
  <dcterms:modified xsi:type="dcterms:W3CDTF">2017-03-30T10:23:02Z</dcterms:modified>
</cp:coreProperties>
</file>